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3C_92B01299.xml" ContentType="application/vnd.ms-powerpoint.comments+xml"/>
  <Override PartName="/ppt/comments/modernComment_13E_3DA6997C.xml" ContentType="application/vnd.ms-powerpoint.comments+xml"/>
  <Override PartName="/ppt/comments/modernComment_133_A9718E96.xml" ContentType="application/vnd.ms-powerpoint.comments+xml"/>
  <Override PartName="/ppt/comments/modernComment_131_1431DD1C.xml" ContentType="application/vnd.ms-powerpoint.comments+xml"/>
  <Override PartName="/ppt/comments/modernComment_12E_FE900A52.xml" ContentType="application/vnd.ms-powerpoint.comments+xml"/>
  <Override PartName="/ppt/comments/modernComment_12F_F057687.xml" ContentType="application/vnd.ms-powerpoint.comments+xml"/>
  <Override PartName="/ppt/comments/modernComment_132_46016DFC.xml" ContentType="application/vnd.ms-powerpoint.comments+xml"/>
  <Override PartName="/ppt/comments/modernComment_13B_DF513CB7.xml" ContentType="application/vnd.ms-powerpoint.comments+xml"/>
  <Override PartName="/ppt/comments/modernComment_135_D1D41AB2.xml" ContentType="application/vnd.ms-powerpoint.comments+xml"/>
  <Override PartName="/ppt/comments/modernComment_137_624871D8.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3"/>
  </p:notesMasterIdLst>
  <p:sldIdLst>
    <p:sldId id="278" r:id="rId5"/>
    <p:sldId id="317" r:id="rId6"/>
    <p:sldId id="320" r:id="rId7"/>
    <p:sldId id="322" r:id="rId8"/>
    <p:sldId id="296" r:id="rId9"/>
    <p:sldId id="316" r:id="rId10"/>
    <p:sldId id="318" r:id="rId11"/>
    <p:sldId id="307" r:id="rId12"/>
    <p:sldId id="301" r:id="rId13"/>
    <p:sldId id="305" r:id="rId14"/>
    <p:sldId id="302" r:id="rId15"/>
    <p:sldId id="303" r:id="rId16"/>
    <p:sldId id="306" r:id="rId17"/>
    <p:sldId id="308" r:id="rId18"/>
    <p:sldId id="315" r:id="rId19"/>
    <p:sldId id="309" r:id="rId20"/>
    <p:sldId id="321" r:id="rId21"/>
    <p:sldId id="311" r:id="rId22"/>
  </p:sldIdLst>
  <p:sldSz cx="12192000" cy="6858000"/>
  <p:notesSz cx="6858000" cy="9144000"/>
  <p:embeddedFontLst>
    <p:embeddedFont>
      <p:font typeface="Montserrat" panose="00000500000000000000" pitchFamily="2" charset="0"/>
      <p:regular r:id="rId24"/>
      <p:bold r:id="rId25"/>
      <p:italic r:id="rId26"/>
      <p:boldItalic r:id="rId27"/>
    </p:embeddedFont>
    <p:embeddedFont>
      <p:font typeface="Montserrat ExtraBold" panose="00000900000000000000" pitchFamily="2" charset="0"/>
      <p:bold r:id="rId28"/>
      <p:italic r:id="rId29"/>
      <p:boldItalic r:id="rId30"/>
    </p:embeddedFont>
    <p:embeddedFont>
      <p:font typeface="Montserrat Medium" panose="00000600000000000000" pitchFamily="2" charset="0"/>
      <p:regular r:id="rId31"/>
      <p: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691206-E9DA-AE17-E0B2-F7A297109679}" name="Santeri Niemi-Pynttäri" initials="SN" userId="S::santeri-niemi-pynttari@hjk.fi::7d094786-c83d-4f81-b1b3-0c8b233d870b" providerId="AD"/>
  <p188:author id="{D89B4E06-64B8-7E17-E0DF-30654128F246}" name="Krista Rimpilä" initials="" userId="S::krista.rimpila@hjk.fi::93ebe33b-e557-4c0d-8a5a-ece3a0c7ef05" providerId="AD"/>
  <p188:author id="{B9DA6607-D1AA-7011-84DE-E22F5E4FE247}" name="Vieras" initials="Vi" userId="S::urn:spo:anon#8861eeda5df21c17166754b18660bc5adb02df0787a05b74c0a8f79c346b0704::" providerId="AD"/>
  <p188:author id="{0E394056-164B-4190-FF8F-CA266C990605}" name="Tasja Salin" initials="TS" userId="S::tasja.salin@hjk.fi::b093349f-6511-4c77-b7ca-a11e226c3a36" providerId="AD"/>
  <p188:author id="{6B0A375A-5962-D8D1-CCBB-94E85EE27425}" name="Hans Lahti" initials="" userId="S::hans.lahti@hjk.fi::bb519c83-d8d3-44bd-80d8-eee741052a4e" providerId="AD"/>
  <p188:author id="{B2B59E78-6546-BD65-5F4D-8CBD5F9C6EBC}" name="Veli-Matti Rinnetmäki" initials="VR" userId="S::veli-matti.rinnetmaki@hjk.fi::99b50577-beac-4969-9a89-367ad04b2048" providerId="AD"/>
  <p188:author id="{09E84E8C-E557-FDB8-F42E-FCA2648D2BA5}" name="Petra Häkkinen" initials="" userId="S::petra.hakkinen@hjk.fi::d4a7eda0-2548-48ce-892a-5009bee9c5f2" providerId="AD"/>
  <p188:author id="{BAD7FAAC-25B1-1316-12A8-88961067500F}" name="Elina Sihvo" initials="" userId="S::elina.sihvo@hjk.fi::fda6bbf4-595f-443d-98cb-2bc363979f0d" providerId="AD"/>
  <p188:author id="{680C5BB5-AF31-C48D-853C-B34B518F8B8C}" name="Joonas Sarelius" initials="" userId="S::joonas.sarelius@hjk.fi::d46db9cd-16f3-4c86-bbcd-f797d9af376c" providerId="AD"/>
  <p188:author id="{A54971BC-863E-B2F9-1CFB-A28B023E9097}" name="Noora Mikola" initials="NM" userId="S::noora.mikola@hjk.fi::f889cb3a-9dd7-4bcc-b0d3-f39b104fa10d" providerId="AD"/>
  <p188:author id="{853264C8-E26E-FA2C-6314-1DFD27E66C97}" name="Heli Annala" initials="HA" userId="S::heli.annala@hjk.fi::0b87fc20-abef-4cec-b036-11134e999aec" providerId="AD"/>
  <p188:author id="{6D716AD4-8C42-52A1-D13B-101EA35178CA}" name="Timo Muurinen" initials="" userId="S::timo.muurinen@hjk.fi::8d8dedf6-69d5-49c7-bf20-2f50f00c5862" providerId="AD"/>
  <p188:author id="{3DEBF2D7-4FCE-7186-DB06-C98FBD6E0393}" name="Noora Mikola" initials="" userId="S::Noora.Mikola@hjk.fi::f889cb3a-9dd7-4bcc-b0d3-f39b104fa10d" providerId="AD"/>
  <p188:author id="{F0125AE8-CAA7-8218-0D39-D7C3485CFC11}" name="Mikko Taivassalo" initials="" userId="S::mikko.taivassalo@hjk.fi::5e15fe87-058d-4144-9474-f573c681804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A1"/>
    <a:srgbClr val="002060"/>
    <a:srgbClr val="F0C827"/>
    <a:srgbClr val="EBEBF2"/>
    <a:srgbClr val="0048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F1592E-D7F6-67D5-717B-135408073ED6}" v="14" dt="2024-04-17T10:04:19.784"/>
    <p1510:client id="{8824DD44-7BA2-1341-BF45-6D48210158F6}" v="4" dt="2024-04-17T08:02:48.459"/>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12E_FE900A52.xml><?xml version="1.0" encoding="utf-8"?>
<p188:cmLst xmlns:a="http://schemas.openxmlformats.org/drawingml/2006/main" xmlns:r="http://schemas.openxmlformats.org/officeDocument/2006/relationships" xmlns:p188="http://schemas.microsoft.com/office/powerpoint/2018/8/main">
  <p188:cm id="{D46BCAB3-644E-EC42-9EDF-3A3C085B4714}" authorId="{B2B59E78-6546-BD65-5F4D-8CBD5F9C6EBC}" created="2024-03-06T20:53:55.272" startDate="2024-03-06T20:53:55.272" dueDate="2024-03-06T20:53:55.272" assignedTo="{3DEBF2D7-4FCE-7186-DB06-C98FBD6E0393}" title="@Noora Mikola">
    <pc:sldMkLst xmlns:pc="http://schemas.microsoft.com/office/powerpoint/2013/main/command">
      <pc:docMk/>
      <pc:sldMk cId="4270852690" sldId="302"/>
    </pc:sldMkLst>
    <p188:replyLst>
      <p188:reply id="{5F8709B2-13BA-4E11-A672-DCE1FAB693D6}" authorId="{A54971BC-863E-B2F9-1CFB-A28B023E9097}" created="2024-03-12T10:15:32.562">
        <p188:txBody>
          <a:bodyPr/>
          <a:lstStyle/>
          <a:p>
            <a:r>
              <a:rPr lang="fi-FI"/>
              <a:t>Valmis</a:t>
            </a:r>
          </a:p>
        </p188:txBody>
      </p188:reply>
    </p188:replyLst>
    <p188:txBody>
      <a:bodyPr/>
      <a:lstStyle/>
      <a:p>
        <a:r>
          <a:rPr lang="fi-FI"/>
          <a:t>[@Noora Mikola]</a:t>
        </a:r>
      </a:p>
    </p188:txBody>
    <p188:extLst>
      <p:ext xmlns:p="http://schemas.openxmlformats.org/presentationml/2006/main" uri="{5BB2D875-25FF-4072-B9AC-8F64D62656EB}">
        <p228:taskDetails xmlns:p228="http://schemas.microsoft.com/office/powerpoint/2022/08/main">
          <p228:history>
            <p228:event time="2024-03-06T20:53:55.272" id="{AD7E00BC-E44A-1243-8D5B-8B52A99BC66F}">
              <p228:atrbtn authorId="{B2B59E78-6546-BD65-5F4D-8CBD5F9C6EBC}"/>
              <p228:anchr>
                <p228:comment id="{D46BCAB3-644E-EC42-9EDF-3A3C085B4714}"/>
              </p228:anchr>
              <p228:add/>
            </p228:event>
            <p228:event time="2024-03-06T20:53:55.272" id="{3828F2BA-DF41-1842-A575-5AD8CEB6CE61}">
              <p228:atrbtn authorId="{B2B59E78-6546-BD65-5F4D-8CBD5F9C6EBC}"/>
              <p228:anchr>
                <p228:comment id="{D46BCAB3-644E-EC42-9EDF-3A3C085B4714}"/>
              </p228:anchr>
              <p228:asgn authorId="{3DEBF2D7-4FCE-7186-DB06-C98FBD6E0393}"/>
            </p228:event>
            <p228:event time="2024-03-06T20:53:55.272" id="{331337F9-CB03-004B-9F9A-4761CC3D0357}">
              <p228:atrbtn authorId="{B2B59E78-6546-BD65-5F4D-8CBD5F9C6EBC}"/>
              <p228:anchr>
                <p228:comment id="{D46BCAB3-644E-EC42-9EDF-3A3C085B4714}"/>
              </p228:anchr>
              <p228:title val="@Noora Mikola"/>
            </p228:event>
            <p228:event time="2024-03-06T20:53:55.272" id="{65EFB8F1-9055-3E4E-815F-6759B3A01C2D}">
              <p228:atrbtn authorId="{B2B59E78-6546-BD65-5F4D-8CBD5F9C6EBC}"/>
              <p228:anchr>
                <p228:comment id="{D46BCAB3-644E-EC42-9EDF-3A3C085B4714}"/>
              </p228:anchr>
              <p228:date stDt="2024-03-06T20:53:55.272" endDt="2024-03-06T20:53:55.272"/>
            </p228:event>
          </p228:history>
        </p228:taskDetails>
      </p:ext>
    </p188:extLst>
  </p188:cm>
</p188:cmLst>
</file>

<file path=ppt/comments/modernComment_12F_F057687.xml><?xml version="1.0" encoding="utf-8"?>
<p188:cmLst xmlns:a="http://schemas.openxmlformats.org/drawingml/2006/main" xmlns:r="http://schemas.openxmlformats.org/officeDocument/2006/relationships" xmlns:p188="http://schemas.microsoft.com/office/powerpoint/2018/8/main">
  <p188:cm id="{80626A97-DF62-5E44-8E3A-6DB8BB22B771}" authorId="{B2B59E78-6546-BD65-5F4D-8CBD5F9C6EBC}" status="resolved" created="2024-03-06T20:54:07.197" startDate="2024-03-06T20:54:07.197" dueDate="2024-03-06T20:54:07.197" assignedTo="{BAD7FAAC-25B1-1316-12A8-88961067500F}" complete="100000" title="@Elina Sihvo">
    <pc:sldMkLst xmlns:pc="http://schemas.microsoft.com/office/powerpoint/2013/main/command">
      <pc:docMk/>
      <pc:sldMk cId="252016263" sldId="303"/>
    </pc:sldMkLst>
    <p188:txBody>
      <a:bodyPr/>
      <a:lstStyle/>
      <a:p>
        <a:r>
          <a:rPr lang="fi-FI"/>
          <a:t>[@Elina Sihvo]</a:t>
        </a:r>
      </a:p>
    </p188:txBody>
    <p188:extLst>
      <p:ext xmlns:p="http://schemas.openxmlformats.org/presentationml/2006/main" uri="{5BB2D875-25FF-4072-B9AC-8F64D62656EB}">
        <p228:taskDetails xmlns:p228="http://schemas.microsoft.com/office/powerpoint/2022/08/main">
          <p228:history>
            <p228:event time="2024-03-06T20:54:07.197" id="{56BAC752-CB90-854E-A4E3-088C26FD354A}">
              <p228:atrbtn authorId="{B2B59E78-6546-BD65-5F4D-8CBD5F9C6EBC}"/>
              <p228:anchr>
                <p228:comment id="{80626A97-DF62-5E44-8E3A-6DB8BB22B771}"/>
              </p228:anchr>
              <p228:add/>
            </p228:event>
            <p228:event time="2024-03-06T20:54:07.197" id="{B6D100AA-3464-1546-B39F-4E80F27241CE}">
              <p228:atrbtn authorId="{B2B59E78-6546-BD65-5F4D-8CBD5F9C6EBC}"/>
              <p228:anchr>
                <p228:comment id="{80626A97-DF62-5E44-8E3A-6DB8BB22B771}"/>
              </p228:anchr>
              <p228:asgn authorId="{BAD7FAAC-25B1-1316-12A8-88961067500F}"/>
            </p228:event>
            <p228:event time="2024-03-06T20:54:07.197" id="{3F651D8A-7193-7E40-ACE8-904FAB923900}">
              <p228:atrbtn authorId="{B2B59E78-6546-BD65-5F4D-8CBD5F9C6EBC}"/>
              <p228:anchr>
                <p228:comment id="{80626A97-DF62-5E44-8E3A-6DB8BB22B771}"/>
              </p228:anchr>
              <p228:title val="@Elina Sihvo"/>
            </p228:event>
            <p228:event time="2024-03-06T20:54:07.197" id="{F8610CA6-8772-7A43-BE3C-E2BDE20EA2F2}">
              <p228:atrbtn authorId="{B2B59E78-6546-BD65-5F4D-8CBD5F9C6EBC}"/>
              <p228:anchr>
                <p228:comment id="{80626A97-DF62-5E44-8E3A-6DB8BB22B771}"/>
              </p228:anchr>
              <p228:date stDt="2024-03-06T20:54:07.197" endDt="2024-03-06T20:54:07.197"/>
            </p228:event>
            <p228:event time="2024-03-11T11:46:32.636" id="{FFF31288-42EB-472E-8D3C-42172039FDD7}">
              <p228:atrbtn authorId="{BAD7FAAC-25B1-1316-12A8-88961067500F}"/>
              <p228:anchr>
                <p228:comment id="{00000000-0000-0000-0000-000000000000}"/>
              </p228:anchr>
              <p228:pcntCmplt val="100000"/>
            </p228:event>
          </p228:history>
        </p228:taskDetails>
      </p:ext>
    </p188:extLst>
  </p188:cm>
</p188:cmLst>
</file>

<file path=ppt/comments/modernComment_131_1431DD1C.xml><?xml version="1.0" encoding="utf-8"?>
<p188:cmLst xmlns:a="http://schemas.openxmlformats.org/drawingml/2006/main" xmlns:r="http://schemas.openxmlformats.org/officeDocument/2006/relationships" xmlns:p188="http://schemas.microsoft.com/office/powerpoint/2018/8/main">
  <p188:cm id="{1F61D45B-5826-1941-AC01-69D4C4B498F3}" authorId="{B2B59E78-6546-BD65-5F4D-8CBD5F9C6EBC}" created="2024-03-06T20:53:29.289" startDate="2024-03-06T20:53:29.289" dueDate="2024-03-06T20:53:29.289" assignedTo="{D89B4E06-64B8-7E17-E0DF-30654128F246}" title="@Krista Rimpilä">
    <pc:sldMkLst xmlns:pc="http://schemas.microsoft.com/office/powerpoint/2013/main/command">
      <pc:docMk/>
      <pc:sldMk cId="338812188" sldId="305"/>
    </pc:sldMkLst>
    <p188:replyLst>
      <p188:reply id="{8D4506F4-E025-467B-9B00-87DD81978133}" authorId="{D89B4E06-64B8-7E17-E0DF-30654128F246}" created="2024-03-07T07:15:55.653">
        <p188:txBody>
          <a:bodyPr/>
          <a:lstStyle/>
          <a:p>
            <a:r>
              <a:rPr lang="en-US"/>
              <a:t>Iltapäivätoiminta korjattu [@Veli-Matti Rinnetmäki] </a:t>
            </a:r>
          </a:p>
        </p188:txBody>
      </p188:reply>
    </p188:replyLst>
    <p188:txBody>
      <a:bodyPr/>
      <a:lstStyle/>
      <a:p>
        <a:r>
          <a:rPr lang="fi-FI"/>
          <a:t>[@Krista Rimpilä]</a:t>
        </a:r>
      </a:p>
    </p188:txBody>
    <p188:extLst>
      <p:ext xmlns:p="http://schemas.openxmlformats.org/presentationml/2006/main" uri="{5BB2D875-25FF-4072-B9AC-8F64D62656EB}">
        <p228:taskDetails xmlns:p228="http://schemas.microsoft.com/office/powerpoint/2022/08/main">
          <p228:history>
            <p228:event time="2024-03-06T20:53:29.289" id="{91989ABE-8E7D-364A-A570-343065103EF8}">
              <p228:atrbtn authorId="{B2B59E78-6546-BD65-5F4D-8CBD5F9C6EBC}"/>
              <p228:anchr>
                <p228:comment id="{1F61D45B-5826-1941-AC01-69D4C4B498F3}"/>
              </p228:anchr>
              <p228:add/>
            </p228:event>
            <p228:event time="2024-03-06T20:53:29.289" id="{B6451C42-8AD8-FF42-805C-26FDDE4CF9DF}">
              <p228:atrbtn authorId="{B2B59E78-6546-BD65-5F4D-8CBD5F9C6EBC}"/>
              <p228:anchr>
                <p228:comment id="{1F61D45B-5826-1941-AC01-69D4C4B498F3}"/>
              </p228:anchr>
              <p228:asgn authorId="{D89B4E06-64B8-7E17-E0DF-30654128F246}"/>
            </p228:event>
            <p228:event time="2024-03-06T20:53:29.289" id="{9334381B-696D-754D-9FE4-D6D98DD9E35F}">
              <p228:atrbtn authorId="{B2B59E78-6546-BD65-5F4D-8CBD5F9C6EBC}"/>
              <p228:anchr>
                <p228:comment id="{1F61D45B-5826-1941-AC01-69D4C4B498F3}"/>
              </p228:anchr>
              <p228:title val="@Krista Rimpilä"/>
            </p228:event>
            <p228:event time="2024-03-06T20:53:29.289" id="{C2DAA532-1711-714E-A3EE-E6897E732D8B}">
              <p228:atrbtn authorId="{B2B59E78-6546-BD65-5F4D-8CBD5F9C6EBC}"/>
              <p228:anchr>
                <p228:comment id="{1F61D45B-5826-1941-AC01-69D4C4B498F3}"/>
              </p228:anchr>
              <p228:date stDt="2024-03-06T20:53:29.289" endDt="2024-03-06T20:53:29.289"/>
            </p228:event>
          </p228:history>
        </p228:taskDetails>
      </p:ext>
    </p188:extLst>
  </p188:cm>
</p188:cmLst>
</file>

<file path=ppt/comments/modernComment_132_46016DFC.xml><?xml version="1.0" encoding="utf-8"?>
<p188:cmLst xmlns:a="http://schemas.openxmlformats.org/drawingml/2006/main" xmlns:r="http://schemas.openxmlformats.org/officeDocument/2006/relationships" xmlns:p188="http://schemas.microsoft.com/office/powerpoint/2018/8/main">
  <p188:cm id="{931FFC31-E01A-41AC-8D5A-EEF370AC42EB}" authorId="{23691206-E9DA-AE17-E0B2-F7A297109679}" created="2024-03-13T10:01:48.240">
    <pc:sldMkLst xmlns:pc="http://schemas.microsoft.com/office/powerpoint/2013/main/command">
      <pc:docMk/>
      <pc:sldMk cId="1174498812" sldId="306"/>
    </pc:sldMkLst>
    <p188:txBody>
      <a:bodyPr/>
      <a:lstStyle/>
      <a:p>
        <a:r>
          <a:rPr lang="fi-FI"/>
          <a:t>[@Veli-Matti Rinnetmäki] Päivitetty 2023 tiedot. </a:t>
        </a:r>
      </a:p>
    </p188:txBody>
  </p188:cm>
</p188:cmLst>
</file>

<file path=ppt/comments/modernComment_133_A9718E96.xml><?xml version="1.0" encoding="utf-8"?>
<p188:cmLst xmlns:a="http://schemas.openxmlformats.org/drawingml/2006/main" xmlns:r="http://schemas.openxmlformats.org/officeDocument/2006/relationships" xmlns:p188="http://schemas.microsoft.com/office/powerpoint/2018/8/main">
  <p188:cm id="{3FAAA330-9F1E-FB46-81FE-356B73D50F84}" authorId="{B2B59E78-6546-BD65-5F4D-8CBD5F9C6EBC}" created="2024-03-06T20:53:11.036" startDate="2024-03-06T20:53:11.036" dueDate="2024-03-06T20:53:11.036" assignedTo="{680C5BB5-AF31-C48D-853C-B34B518F8B8C}" title="@Joonas Sarelius">
    <pc:sldMkLst xmlns:pc="http://schemas.microsoft.com/office/powerpoint/2013/main/command">
      <pc:docMk/>
      <pc:sldMk cId="2842791574" sldId="307"/>
    </pc:sldMkLst>
    <p188:txBody>
      <a:bodyPr/>
      <a:lstStyle/>
      <a:p>
        <a:r>
          <a:rPr lang="fi-FI"/>
          <a:t>[@Joonas Sarelius]</a:t>
        </a:r>
      </a:p>
    </p188:txBody>
    <p188:extLst>
      <p:ext xmlns:p="http://schemas.openxmlformats.org/presentationml/2006/main" uri="{5BB2D875-25FF-4072-B9AC-8F64D62656EB}">
        <p228:taskDetails xmlns:p228="http://schemas.microsoft.com/office/powerpoint/2022/08/main">
          <p228:history>
            <p228:event time="2024-03-06T20:53:11.036" id="{34170C5D-6B29-DE4F-B67E-5A20AE0463AB}">
              <p228:atrbtn authorId="{B2B59E78-6546-BD65-5F4D-8CBD5F9C6EBC}"/>
              <p228:anchr>
                <p228:comment id="{3FAAA330-9F1E-FB46-81FE-356B73D50F84}"/>
              </p228:anchr>
              <p228:add/>
            </p228:event>
            <p228:event time="2024-03-06T20:53:11.036" id="{520C697B-48B5-AD46-B042-240C578DC13E}">
              <p228:atrbtn authorId="{B2B59E78-6546-BD65-5F4D-8CBD5F9C6EBC}"/>
              <p228:anchr>
                <p228:comment id="{3FAAA330-9F1E-FB46-81FE-356B73D50F84}"/>
              </p228:anchr>
              <p228:asgn authorId="{680C5BB5-AF31-C48D-853C-B34B518F8B8C}"/>
            </p228:event>
            <p228:event time="2024-03-06T20:53:11.036" id="{D72CABDB-08B6-AA4F-980F-CD28445B653B}">
              <p228:atrbtn authorId="{B2B59E78-6546-BD65-5F4D-8CBD5F9C6EBC}"/>
              <p228:anchr>
                <p228:comment id="{3FAAA330-9F1E-FB46-81FE-356B73D50F84}"/>
              </p228:anchr>
              <p228:title val="@Joonas Sarelius"/>
            </p228:event>
            <p228:event time="2024-03-06T20:53:11.036" id="{AFEFD0FE-10BB-6846-B7A7-6534A5E703A2}">
              <p228:atrbtn authorId="{B2B59E78-6546-BD65-5F4D-8CBD5F9C6EBC}"/>
              <p228:anchr>
                <p228:comment id="{3FAAA330-9F1E-FB46-81FE-356B73D50F84}"/>
              </p228:anchr>
              <p228:date stDt="2024-03-06T20:53:11.036" endDt="2024-03-06T20:53:11.036"/>
            </p228:event>
          </p228:history>
        </p228:taskDetails>
      </p:ext>
    </p188:extLst>
  </p188:cm>
</p188:cmLst>
</file>

<file path=ppt/comments/modernComment_135_D1D41AB2.xml><?xml version="1.0" encoding="utf-8"?>
<p188:cmLst xmlns:a="http://schemas.openxmlformats.org/drawingml/2006/main" xmlns:r="http://schemas.openxmlformats.org/officeDocument/2006/relationships" xmlns:p188="http://schemas.microsoft.com/office/powerpoint/2018/8/main">
  <p188:cm id="{D0DF7ADF-ABAB-1C40-A2F7-98B4EBFA7988}" authorId="{B2B59E78-6546-BD65-5F4D-8CBD5F9C6EBC}" status="resolved" created="2024-03-06T20:56:37.394" startDate="2024-03-06T20:56:37.394" dueDate="2024-03-06T20:56:37.394" assignedTo="{6D716AD4-8C42-52A1-D13B-101EA35178CA}" complete="100000" title="@Timo Muurinen">
    <pc:sldMkLst xmlns:pc="http://schemas.microsoft.com/office/powerpoint/2013/main/command">
      <pc:docMk/>
      <pc:sldMk cId="3520338610" sldId="309"/>
    </pc:sldMkLst>
    <p188:replyLst>
      <p188:reply id="{75B5C716-F814-4CDF-9CEC-DE8469BFCD79}" authorId="{6D716AD4-8C42-52A1-D13B-101EA35178CA}" created="2024-03-07T07:08:36.996">
        <p188:txBody>
          <a:bodyPr/>
          <a:lstStyle/>
          <a:p>
            <a:r>
              <a:rPr lang="en-US"/>
              <a:t>[@Petra Häkkinen] täyttäisitkö oheisen dian "XXX"-kohdat palkanlaskennasta saatavien tietojen pohjalta, kiitos.</a:t>
            </a:r>
          </a:p>
        </p188:txBody>
      </p188:reply>
      <p188:reply id="{C9038FBD-221B-4CF2-99A4-6C905EE91FDB}" authorId="{6D716AD4-8C42-52A1-D13B-101EA35178CA}" created="2024-03-07T08:18:29.222">
        <p188:txBody>
          <a:bodyPr/>
          <a:lstStyle/>
          <a:p>
            <a:r>
              <a:rPr lang="en-US"/>
              <a:t>Tämä dia on muuten muutettu ja päivitetty pl. Petralta saatavien lukujen osalta ✅</a:t>
            </a:r>
          </a:p>
        </p188:txBody>
      </p188:reply>
    </p188:replyLst>
    <p188:txBody>
      <a:bodyPr/>
      <a:lstStyle/>
      <a:p>
        <a:r>
          <a:rPr lang="fi-FI"/>
          <a:t>[@Timo Muurinen]</a:t>
        </a:r>
      </a:p>
    </p188:txBody>
    <p188:extLst>
      <p:ext xmlns:p="http://schemas.openxmlformats.org/presentationml/2006/main" uri="{5BB2D875-25FF-4072-B9AC-8F64D62656EB}">
        <p228:taskDetails xmlns:p228="http://schemas.microsoft.com/office/powerpoint/2022/08/main">
          <p228:history>
            <p228:event time="2024-03-06T20:56:37.394" id="{98551F20-9189-BA4D-97FD-15C0B2AE2EEA}">
              <p228:atrbtn authorId="{B2B59E78-6546-BD65-5F4D-8CBD5F9C6EBC}"/>
              <p228:anchr>
                <p228:comment id="{D0DF7ADF-ABAB-1C40-A2F7-98B4EBFA7988}"/>
              </p228:anchr>
              <p228:add/>
            </p228:event>
            <p228:event time="2024-03-06T20:56:37.394" id="{0782442B-E8B6-3B49-9787-4036E9759E86}">
              <p228:atrbtn authorId="{B2B59E78-6546-BD65-5F4D-8CBD5F9C6EBC}"/>
              <p228:anchr>
                <p228:comment id="{D0DF7ADF-ABAB-1C40-A2F7-98B4EBFA7988}"/>
              </p228:anchr>
              <p228:asgn authorId="{6D716AD4-8C42-52A1-D13B-101EA35178CA}"/>
            </p228:event>
            <p228:event time="2024-03-06T20:56:37.394" id="{4236CCDB-B1F7-284A-958A-9C103A9D7841}">
              <p228:atrbtn authorId="{B2B59E78-6546-BD65-5F4D-8CBD5F9C6EBC}"/>
              <p228:anchr>
                <p228:comment id="{D0DF7ADF-ABAB-1C40-A2F7-98B4EBFA7988}"/>
              </p228:anchr>
              <p228:title val="@Timo Muurinen"/>
            </p228:event>
            <p228:event time="2024-03-06T20:56:37.394" id="{5883CB6A-91B4-8445-9F45-21ACE7BF6BF6}">
              <p228:atrbtn authorId="{B2B59E78-6546-BD65-5F4D-8CBD5F9C6EBC}"/>
              <p228:anchr>
                <p228:comment id="{D0DF7ADF-ABAB-1C40-A2F7-98B4EBFA7988}"/>
              </p228:anchr>
              <p228:date stDt="2024-03-06T20:56:37.394" endDt="2024-03-06T20:56:37.394"/>
            </p228:event>
            <p228:event time="2024-03-07T08:24:08.229" id="{385EB259-AA00-41C0-9B72-0856C2997094}">
              <p228:atrbtn authorId="{6D716AD4-8C42-52A1-D13B-101EA35178CA}"/>
              <p228:anchr>
                <p228:comment id="{00000000-0000-0000-0000-000000000000}"/>
              </p228:anchr>
              <p228:pcntCmplt val="100000"/>
            </p228:event>
          </p228:history>
        </p228:taskDetails>
      </p:ext>
    </p188:extLst>
  </p188:cm>
  <p188:cm id="{BE387CB9-1D4D-484E-978E-08DCD5BD97C9}" authorId="{B2B59E78-6546-BD65-5F4D-8CBD5F9C6EBC}" created="2024-03-19T21:38:58.750" startDate="2024-03-19T21:38:58.750" dueDate="2024-03-19T21:38:58.750" assignedTo="{09E84E8C-E557-FDB8-F42E-FCA2648D2BA5}" title="@Petra Häkkinen täällä kaivataan sua">
    <pc:sldMkLst xmlns:pc="http://schemas.microsoft.com/office/powerpoint/2013/main/command">
      <pc:docMk/>
      <pc:sldMk cId="3520338610" sldId="309"/>
    </pc:sldMkLst>
    <p188:txBody>
      <a:bodyPr/>
      <a:lstStyle/>
      <a:p>
        <a:r>
          <a:rPr lang="fi-FI"/>
          <a:t>[@Petra Häkkinen] täällä kaivataan sua</a:t>
        </a:r>
      </a:p>
    </p188:txBody>
    <p188:extLst>
      <p:ext xmlns:p="http://schemas.openxmlformats.org/presentationml/2006/main" uri="{5BB2D875-25FF-4072-B9AC-8F64D62656EB}">
        <p228:taskDetails xmlns:p228="http://schemas.microsoft.com/office/powerpoint/2022/08/main">
          <p228:history>
            <p228:event time="2024-03-19T21:38:58.750" id="{8B0AA208-43C3-4F5F-8F35-4ACE7C04387C}">
              <p228:atrbtn authorId="{B2B59E78-6546-BD65-5F4D-8CBD5F9C6EBC}"/>
              <p228:anchr>
                <p228:comment id="{BE387CB9-1D4D-484E-978E-08DCD5BD97C9}"/>
              </p228:anchr>
              <p228:add/>
            </p228:event>
            <p228:event time="2024-03-19T21:38:58.750" id="{6A6C6031-3854-44C3-92CB-71A9CBC3C8F7}">
              <p228:atrbtn authorId="{B2B59E78-6546-BD65-5F4D-8CBD5F9C6EBC}"/>
              <p228:anchr>
                <p228:comment id="{BE387CB9-1D4D-484E-978E-08DCD5BD97C9}"/>
              </p228:anchr>
              <p228:asgn authorId="{09E84E8C-E557-FDB8-F42E-FCA2648D2BA5}"/>
            </p228:event>
            <p228:event time="2024-03-19T21:38:58.750" id="{EB140ACE-86E8-44B7-A886-1B223356A0BA}">
              <p228:atrbtn authorId="{B2B59E78-6546-BD65-5F4D-8CBD5F9C6EBC}"/>
              <p228:anchr>
                <p228:comment id="{BE387CB9-1D4D-484E-978E-08DCD5BD97C9}"/>
              </p228:anchr>
              <p228:title val="@Petra Häkkinen täällä kaivataan sua"/>
            </p228:event>
            <p228:event time="2024-03-19T21:38:58.750" id="{59205D1D-5A24-4DD6-8B83-E4DF161E4577}">
              <p228:atrbtn authorId="{B2B59E78-6546-BD65-5F4D-8CBD5F9C6EBC}"/>
              <p228:anchr>
                <p228:comment id="{BE387CB9-1D4D-484E-978E-08DCD5BD97C9}"/>
              </p228:anchr>
              <p228:date stDt="2024-03-19T21:38:58.750" endDt="2024-03-19T21:38:58.750"/>
            </p228:event>
          </p228:history>
        </p228:taskDetails>
      </p:ext>
    </p188:extLst>
  </p188:cm>
  <p188:cm id="{60D1A5C3-8F88-4DA4-BF7B-0017D1D8B31C}" authorId="{0E394056-164B-4190-FF8F-CA266C990605}" created="2024-03-21T12:47:58.826" startDate="2024-03-21T14:01:30.558" dueDate="2024-03-21T14:01:30.558" assignedTo="{6D716AD4-8C42-52A1-D13B-101EA35178CA}" title="@Timo Muurinen tsekkaatko tän">
    <pc:sldMkLst xmlns:pc="http://schemas.microsoft.com/office/powerpoint/2013/main/command">
      <pc:docMk/>
      <pc:sldMk cId="3520338610" sldId="309"/>
    </pc:sldMkLst>
    <p188:replyLst>
      <p188:reply id="{AC25408F-3B31-4FE2-8D91-AF9F05ECFCAC}" authorId="{B2B59E78-6546-BD65-5F4D-8CBD5F9C6EBC}" created="2024-03-21T14:01:30.558">
        <p188:txBody>
          <a:bodyPr/>
          <a:lstStyle/>
          <a:p>
            <a:r>
              <a:rPr lang="en-US"/>
              <a:t>[@Timo Muurinen] tsekkaatko tän</a:t>
            </a:r>
          </a:p>
        </p188:txBody>
      </p188:reply>
      <p188:reply id="{17D535DF-9EE2-48E4-B125-7E515650B36B}" authorId="{6D716AD4-8C42-52A1-D13B-101EA35178CA}" created="2024-03-22T05:41:29.376">
        <p188:txBody>
          <a:bodyPr/>
          <a:lstStyle/>
          <a:p>
            <a:r>
              <a:rPr lang="en-US"/>
              <a:t>Korjattu, 97%-luku oli jäänyt sinne vahingossa</a:t>
            </a:r>
          </a:p>
        </p188:txBody>
      </p188:reply>
    </p188:replyLst>
    <p188:txBody>
      <a:bodyPr/>
      <a:lstStyle/>
      <a:p>
        <a:r>
          <a:rPr lang="en-US"/>
          <a:t>Kolmas kappale, toinen virke: kaksi prosenttilukua (89 ja 97), jompikumpi lienee tarpeeton.</a:t>
        </a:r>
      </a:p>
    </p188:txBody>
    <p188:extLst>
      <p:ext xmlns:p="http://schemas.openxmlformats.org/presentationml/2006/main" uri="{5BB2D875-25FF-4072-B9AC-8F64D62656EB}">
        <p228:taskDetails xmlns:p228="http://schemas.microsoft.com/office/powerpoint/2022/08/main">
          <p228:history>
            <p228:event time="2024-03-21T14:01:30.558" id="{34413855-F5D6-4A7E-A495-67A60E31C623}">
              <p228:atrbtn authorId="{B2B59E78-6546-BD65-5F4D-8CBD5F9C6EBC}"/>
              <p228:anchr>
                <p228:comment id="{AC25408F-3B31-4FE2-8D91-AF9F05ECFCAC}"/>
              </p228:anchr>
              <p228:add/>
            </p228:event>
            <p228:event time="2024-03-21T14:01:30.558" id="{E9B93E1F-EB72-4FB6-9879-C880B2A66E9B}">
              <p228:atrbtn authorId="{B2B59E78-6546-BD65-5F4D-8CBD5F9C6EBC}"/>
              <p228:anchr>
                <p228:comment id="{AC25408F-3B31-4FE2-8D91-AF9F05ECFCAC}"/>
              </p228:anchr>
              <p228:asgn authorId="{6D716AD4-8C42-52A1-D13B-101EA35178CA}"/>
            </p228:event>
            <p228:event time="2024-03-21T14:01:30.558" id="{8B937984-535F-45A6-B5BF-72F0509DB6B7}">
              <p228:atrbtn authorId="{B2B59E78-6546-BD65-5F4D-8CBD5F9C6EBC}"/>
              <p228:anchr>
                <p228:comment id="{AC25408F-3B31-4FE2-8D91-AF9F05ECFCAC}"/>
              </p228:anchr>
              <p228:date stDt="2024-03-21T14:01:30.558" endDt="2024-03-21T14:01:30.558"/>
            </p228:event>
            <p228:event time="2024-03-21T14:01:30.558" id="{242C73A9-E082-410D-BBAB-280F9B9680F3}">
              <p228:atrbtn authorId="{B2B59E78-6546-BD65-5F4D-8CBD5F9C6EBC}"/>
              <p228:anchr>
                <p228:comment id="{AC25408F-3B31-4FE2-8D91-AF9F05ECFCAC}"/>
              </p228:anchr>
              <p228:title val="@Timo Muurinen tsekkaatko tän"/>
            </p228:event>
          </p228:history>
        </p228:taskDetails>
      </p:ext>
    </p188:extLst>
  </p188:cm>
</p188:cmLst>
</file>

<file path=ppt/comments/modernComment_137_624871D8.xml><?xml version="1.0" encoding="utf-8"?>
<p188:cmLst xmlns:a="http://schemas.openxmlformats.org/drawingml/2006/main" xmlns:r="http://schemas.openxmlformats.org/officeDocument/2006/relationships" xmlns:p188="http://schemas.microsoft.com/office/powerpoint/2018/8/main">
  <p188:cm id="{4C7F062F-DC1B-E84F-B94D-ACEA739F29BF}" authorId="{B2B59E78-6546-BD65-5F4D-8CBD5F9C6EBC}" created="2024-03-06T20:56:55.040" startDate="2024-03-06T20:56:55.040" dueDate="2024-03-06T20:56:55.040" assignedTo="{F0125AE8-CAA7-8218-0D39-D7C3485CFC11}" title="@Mikko Taivassalo">
    <pc:sldMkLst xmlns:pc="http://schemas.microsoft.com/office/powerpoint/2013/main/command">
      <pc:docMk/>
      <pc:sldMk cId="1648914904" sldId="311"/>
    </pc:sldMkLst>
    <p188:replyLst>
      <p188:reply id="{FA2AC957-7E4F-4148-BD96-92E8F81FD18C}" authorId="{B9DA6607-D1AA-7011-84DE-E22F5E4FE247}" created="2024-03-07T07:50:22.217">
        <p188:txBody>
          <a:bodyPr/>
          <a:lstStyle/>
          <a:p>
            <a:r>
              <a:rPr lang="fi-FI"/>
              <a:t>Joo mä voin tsekata tän kuntoon, lukemia löytyy kyllä.</a:t>
            </a:r>
          </a:p>
        </p188:txBody>
      </p188:reply>
      <p188:reply id="{1B9E6A4E-19D2-435D-B771-57D5A0AB1175}" authorId="{B9DA6607-D1AA-7011-84DE-E22F5E4FE247}" created="2024-03-12T11:09:28.707">
        <p188:txBody>
          <a:bodyPr/>
          <a:lstStyle/>
          <a:p>
            <a:r>
              <a:rPr lang="fi-FI"/>
              <a:t>Päivitetty</a:t>
            </a:r>
          </a:p>
        </p188:txBody>
      </p188:reply>
    </p188:replyLst>
    <p188:txBody>
      <a:bodyPr/>
      <a:lstStyle/>
      <a:p>
        <a:r>
          <a:rPr lang="fi-FI"/>
          <a:t>[@Mikko Taivassalo]</a:t>
        </a:r>
      </a:p>
    </p188:txBody>
    <p188:extLst>
      <p:ext xmlns:p="http://schemas.openxmlformats.org/presentationml/2006/main" uri="{5BB2D875-25FF-4072-B9AC-8F64D62656EB}">
        <p228:taskDetails xmlns:p228="http://schemas.microsoft.com/office/powerpoint/2022/08/main">
          <p228:history>
            <p228:event time="2024-03-06T20:56:55.040" id="{ECAB08D3-4950-3F4D-8FAA-F7F24890A69F}">
              <p228:atrbtn authorId="{B2B59E78-6546-BD65-5F4D-8CBD5F9C6EBC}"/>
              <p228:anchr>
                <p228:comment id="{4C7F062F-DC1B-E84F-B94D-ACEA739F29BF}"/>
              </p228:anchr>
              <p228:add/>
            </p228:event>
            <p228:event time="2024-03-06T20:56:55.040" id="{7BA2A78C-462F-8D4B-85FB-49C2503F5F6E}">
              <p228:atrbtn authorId="{B2B59E78-6546-BD65-5F4D-8CBD5F9C6EBC}"/>
              <p228:anchr>
                <p228:comment id="{4C7F062F-DC1B-E84F-B94D-ACEA739F29BF}"/>
              </p228:anchr>
              <p228:asgn authorId="{F0125AE8-CAA7-8218-0D39-D7C3485CFC11}"/>
            </p228:event>
            <p228:event time="2024-03-06T20:56:55.040" id="{BAB3FB08-AA37-8C41-8C57-662EBF04E4CA}">
              <p228:atrbtn authorId="{B2B59E78-6546-BD65-5F4D-8CBD5F9C6EBC}"/>
              <p228:anchr>
                <p228:comment id="{4C7F062F-DC1B-E84F-B94D-ACEA739F29BF}"/>
              </p228:anchr>
              <p228:title val="@Mikko Taivassalo"/>
            </p228:event>
            <p228:event time="2024-03-06T20:56:55.040" id="{3B7B045B-59CA-5146-B10A-23AD170C8BBC}">
              <p228:atrbtn authorId="{B2B59E78-6546-BD65-5F4D-8CBD5F9C6EBC}"/>
              <p228:anchr>
                <p228:comment id="{4C7F062F-DC1B-E84F-B94D-ACEA739F29BF}"/>
              </p228:anchr>
              <p228:date stDt="2024-03-06T20:56:55.040" endDt="2024-03-06T20:56:55.040"/>
            </p228:event>
          </p228:history>
        </p228:taskDetails>
      </p:ext>
    </p188:extLst>
  </p188:cm>
</p188:cmLst>
</file>

<file path=ppt/comments/modernComment_13B_DF513CB7.xml><?xml version="1.0" encoding="utf-8"?>
<p188:cmLst xmlns:a="http://schemas.openxmlformats.org/drawingml/2006/main" xmlns:r="http://schemas.openxmlformats.org/officeDocument/2006/relationships" xmlns:p188="http://schemas.microsoft.com/office/powerpoint/2018/8/main">
  <p188:cm id="{6708B69C-334C-4947-9EC7-1B1D017D2761}" authorId="{B2B59E78-6546-BD65-5F4D-8CBD5F9C6EBC}" created="2024-03-06T20:55:46.918" startDate="2024-03-06T20:55:46.918" dueDate="2024-03-06T20:55:46.918" assignedTo="{B2B59E78-6546-BD65-5F4D-8CBD5F9C6EBC}" title="@Veli-Matti Rinnetmäki">
    <pc:sldMkLst xmlns:pc="http://schemas.microsoft.com/office/powerpoint/2013/main/command">
      <pc:docMk/>
      <pc:sldMk cId="3746643127" sldId="315"/>
    </pc:sldMkLst>
    <p188:txBody>
      <a:bodyPr/>
      <a:lstStyle/>
      <a:p>
        <a:r>
          <a:rPr lang="fi-FI"/>
          <a:t>[@Veli-Matti Rinnetmäki]</a:t>
        </a:r>
      </a:p>
    </p188:txBody>
    <p188:extLst>
      <p:ext xmlns:p="http://schemas.openxmlformats.org/presentationml/2006/main" uri="{5BB2D875-25FF-4072-B9AC-8F64D62656EB}">
        <p228:taskDetails xmlns:p228="http://schemas.microsoft.com/office/powerpoint/2022/08/main">
          <p228:history>
            <p228:event time="2024-03-06T20:55:46.918" id="{D143618E-E8CF-6B4C-A38D-6B467AAD653E}">
              <p228:atrbtn authorId="{B2B59E78-6546-BD65-5F4D-8CBD5F9C6EBC}"/>
              <p228:anchr>
                <p228:comment id="{6708B69C-334C-4947-9EC7-1B1D017D2761}"/>
              </p228:anchr>
              <p228:add/>
            </p228:event>
            <p228:event time="2024-03-06T20:55:46.918" id="{C888AC73-47DA-F143-BAA8-0579FA42BFDB}">
              <p228:atrbtn authorId="{B2B59E78-6546-BD65-5F4D-8CBD5F9C6EBC}"/>
              <p228:anchr>
                <p228:comment id="{6708B69C-334C-4947-9EC7-1B1D017D2761}"/>
              </p228:anchr>
              <p228:asgn authorId="{B2B59E78-6546-BD65-5F4D-8CBD5F9C6EBC}"/>
            </p228:event>
            <p228:event time="2024-03-06T20:55:46.918" id="{E7DA4CCD-0653-4E43-B9E5-7C57621142C4}">
              <p228:atrbtn authorId="{B2B59E78-6546-BD65-5F4D-8CBD5F9C6EBC}"/>
              <p228:anchr>
                <p228:comment id="{6708B69C-334C-4947-9EC7-1B1D017D2761}"/>
              </p228:anchr>
              <p228:title val="@Veli-Matti Rinnetmäki"/>
            </p228:event>
            <p228:event time="2024-03-06T20:55:46.918" id="{4CD95874-3E56-BF48-87B1-030E704F5DBD}">
              <p228:atrbtn authorId="{B2B59E78-6546-BD65-5F4D-8CBD5F9C6EBC}"/>
              <p228:anchr>
                <p228:comment id="{6708B69C-334C-4947-9EC7-1B1D017D2761}"/>
              </p228:anchr>
              <p228:date stDt="2024-03-06T20:55:46.918" endDt="2024-03-06T20:55:46.918"/>
            </p228:event>
          </p228:history>
        </p228:taskDetails>
      </p:ext>
    </p188:extLst>
  </p188:cm>
  <p188:cm id="{30C007F8-4864-447B-8CA0-A207D0CC7DC6}" authorId="{B2B59E78-6546-BD65-5F4D-8CBD5F9C6EBC}" created="2024-03-19T21:38:26.420" startDate="2024-03-19T21:38:26.420" dueDate="2024-03-19T21:38:26.420" assignedTo="{09E84E8C-E557-FDB8-F42E-FCA2648D2BA5}" title="@Petra Häkkinen tääl tarvitaan sua noiden lukujen kanssa. Ja onko toi vasenmman ouolen teksti oikein? ">
    <pc:sldMkLst xmlns:pc="http://schemas.microsoft.com/office/powerpoint/2013/main/command">
      <pc:docMk/>
      <pc:sldMk cId="3746643127" sldId="315"/>
    </pc:sldMkLst>
    <p188:txBody>
      <a:bodyPr/>
      <a:lstStyle/>
      <a:p>
        <a:r>
          <a:rPr lang="fi-FI"/>
          <a:t>[@Petra Häkkinen] tääl tarvitaan sua noiden lukujen kanssa. Ja onko toi vasenmman ouolen teksti oikein? </a:t>
        </a:r>
      </a:p>
    </p188:txBody>
    <p188:extLst>
      <p:ext xmlns:p="http://schemas.openxmlformats.org/presentationml/2006/main" uri="{5BB2D875-25FF-4072-B9AC-8F64D62656EB}">
        <p228:taskDetails xmlns:p228="http://schemas.microsoft.com/office/powerpoint/2022/08/main">
          <p228:history>
            <p228:event time="2024-03-19T21:38:26.420" id="{78EFEF9C-33B4-4E0E-A1AA-A3BF2D99A634}">
              <p228:atrbtn authorId="{B2B59E78-6546-BD65-5F4D-8CBD5F9C6EBC}"/>
              <p228:anchr>
                <p228:comment id="{30C007F8-4864-447B-8CA0-A207D0CC7DC6}"/>
              </p228:anchr>
              <p228:add/>
            </p228:event>
            <p228:event time="2024-03-19T21:38:26.420" id="{60F06E0E-132D-414E-BA8C-611CC6ED59C0}">
              <p228:atrbtn authorId="{B2B59E78-6546-BD65-5F4D-8CBD5F9C6EBC}"/>
              <p228:anchr>
                <p228:comment id="{30C007F8-4864-447B-8CA0-A207D0CC7DC6}"/>
              </p228:anchr>
              <p228:asgn authorId="{09E84E8C-E557-FDB8-F42E-FCA2648D2BA5}"/>
            </p228:event>
            <p228:event time="2024-03-19T21:38:26.420" id="{C6F6451D-8823-44E3-BA36-045881A4E128}">
              <p228:atrbtn authorId="{B2B59E78-6546-BD65-5F4D-8CBD5F9C6EBC}"/>
              <p228:anchr>
                <p228:comment id="{30C007F8-4864-447B-8CA0-A207D0CC7DC6}"/>
              </p228:anchr>
              <p228:title val="@Petra Häkkinen tääl tarvitaan sua noiden lukujen kanssa. Ja onko toi vasenmman ouolen teksti oikein? "/>
            </p228:event>
            <p228:event time="2024-03-19T21:38:26.420" id="{4871CFD2-8619-4E5E-8836-67DC95CD7261}">
              <p228:atrbtn authorId="{B2B59E78-6546-BD65-5F4D-8CBD5F9C6EBC}"/>
              <p228:anchr>
                <p228:comment id="{30C007F8-4864-447B-8CA0-A207D0CC7DC6}"/>
              </p228:anchr>
              <p228:date stDt="2024-03-19T21:38:26.420" endDt="2024-03-19T21:38:26.420"/>
            </p228:event>
          </p228:history>
        </p228:taskDetails>
      </p:ext>
    </p188:extLst>
  </p188:cm>
</p188:cmLst>
</file>

<file path=ppt/comments/modernComment_13C_92B01299.xml><?xml version="1.0" encoding="utf-8"?>
<p188:cmLst xmlns:a="http://schemas.openxmlformats.org/drawingml/2006/main" xmlns:r="http://schemas.openxmlformats.org/officeDocument/2006/relationships" xmlns:p188="http://schemas.microsoft.com/office/powerpoint/2018/8/main">
  <p188:cm id="{B21A5DCE-7C05-BC45-8391-E4140E8D338D}" authorId="{B2B59E78-6546-BD65-5F4D-8CBD5F9C6EBC}" created="2024-03-06T20:52:40.462" startDate="2024-03-06T20:52:40.462" dueDate="2024-03-06T20:52:40.462" assignedTo="{3DEBF2D7-4FCE-7186-DB06-C98FBD6E0393}" title="@Noora Mikola">
    <pc:sldMkLst xmlns:pc="http://schemas.microsoft.com/office/powerpoint/2013/main/command">
      <pc:docMk/>
      <pc:sldMk cId="2461012633" sldId="316"/>
    </pc:sldMkLst>
    <p188:replyLst>
      <p188:reply id="{A1F21DCC-BF93-49A6-8555-9D992D6AB8C7}" authorId="{A54971BC-863E-B2F9-1CFB-A28B023E9097}" created="2024-03-12T12:48:27.720">
        <p188:txBody>
          <a:bodyPr/>
          <a:lstStyle/>
          <a:p>
            <a:r>
              <a:rPr lang="fi-FI"/>
              <a:t>Valmis</a:t>
            </a:r>
          </a:p>
        </p188:txBody>
      </p188:reply>
    </p188:replyLst>
    <p188:txBody>
      <a:bodyPr/>
      <a:lstStyle/>
      <a:p>
        <a:r>
          <a:rPr lang="fi-FI"/>
          <a:t>[@Noora Mikola]</a:t>
        </a:r>
      </a:p>
    </p188:txBody>
    <p188:extLst>
      <p:ext xmlns:p="http://schemas.openxmlformats.org/presentationml/2006/main" uri="{5BB2D875-25FF-4072-B9AC-8F64D62656EB}">
        <p228:taskDetails xmlns:p228="http://schemas.microsoft.com/office/powerpoint/2022/08/main">
          <p228:history>
            <p228:event time="2024-03-06T20:52:40.462" id="{52FE4DF9-77F3-F94C-B696-B94A7817CA5E}">
              <p228:atrbtn authorId="{B2B59E78-6546-BD65-5F4D-8CBD5F9C6EBC}"/>
              <p228:anchr>
                <p228:comment id="{B21A5DCE-7C05-BC45-8391-E4140E8D338D}"/>
              </p228:anchr>
              <p228:add/>
            </p228:event>
            <p228:event time="2024-03-06T20:52:40.462" id="{AFA28AC0-F83C-0240-9DD0-721287FAE5EC}">
              <p228:atrbtn authorId="{B2B59E78-6546-BD65-5F4D-8CBD5F9C6EBC}"/>
              <p228:anchr>
                <p228:comment id="{B21A5DCE-7C05-BC45-8391-E4140E8D338D}"/>
              </p228:anchr>
              <p228:asgn authorId="{3DEBF2D7-4FCE-7186-DB06-C98FBD6E0393}"/>
            </p228:event>
            <p228:event time="2024-03-06T20:52:40.462" id="{E21EAD69-11BE-7D4C-9FF9-B534657DD4C3}">
              <p228:atrbtn authorId="{B2B59E78-6546-BD65-5F4D-8CBD5F9C6EBC}"/>
              <p228:anchr>
                <p228:comment id="{B21A5DCE-7C05-BC45-8391-E4140E8D338D}"/>
              </p228:anchr>
              <p228:title val="@Noora Mikola"/>
            </p228:event>
            <p228:event time="2024-03-06T20:52:40.462" id="{01D9D53B-0038-CD4C-A116-5939930DC90B}">
              <p228:atrbtn authorId="{B2B59E78-6546-BD65-5F4D-8CBD5F9C6EBC}"/>
              <p228:anchr>
                <p228:comment id="{B21A5DCE-7C05-BC45-8391-E4140E8D338D}"/>
              </p228:anchr>
              <p228:date stDt="2024-03-06T20:52:40.462" endDt="2024-03-06T20:52:40.462"/>
            </p228:event>
          </p228:history>
        </p228:taskDetails>
      </p:ext>
    </p188:extLst>
  </p188:cm>
</p188:cmLst>
</file>

<file path=ppt/comments/modernComment_13E_3DA6997C.xml><?xml version="1.0" encoding="utf-8"?>
<p188:cmLst xmlns:a="http://schemas.openxmlformats.org/drawingml/2006/main" xmlns:r="http://schemas.openxmlformats.org/officeDocument/2006/relationships" xmlns:p188="http://schemas.microsoft.com/office/powerpoint/2018/8/main">
  <p188:cm id="{D2F5F200-7E71-4C7C-B85E-959C4DA1BC86}" authorId="{6B0A375A-5962-D8D1-CCBB-94E85EE27425}" created="2024-03-07T16:42:48.588">
    <pc:sldMkLst xmlns:pc="http://schemas.microsoft.com/office/powerpoint/2013/main/command">
      <pc:docMk/>
      <pc:sldMk cId="1034328444" sldId="318"/>
    </pc:sldMkLst>
    <p188:replyLst>
      <p188:reply id="{8D323F8E-DE93-4D33-AFBF-62A1BB15B190}" authorId="{B2B59E78-6546-BD65-5F4D-8CBD5F9C6EBC}" created="2024-03-07T16:53:28.809">
        <p188:txBody>
          <a:bodyPr/>
          <a:lstStyle/>
          <a:p>
            <a:r>
              <a:rPr lang="en-US"/>
              <a:t>pelaajien pysyvyys ei musta oo nyt olennainen
Aloittavan akatemian omavaraisuuden saa must Nooralta. 
Voittiko Akatemia viime vuonna 5 suomenmestaruutta?
Voisiko pysyvyyden sijasta laittaa, kuinka monta Akatemiakasvattia nousi viime vuonna VL-edariin?</a:t>
            </a:r>
          </a:p>
        </p188:txBody>
      </p188:reply>
      <p188:reply id="{32AA9288-1092-4BBF-8E03-770995520662}" authorId="{B2B59E78-6546-BD65-5F4D-8CBD5F9C6EBC}" created="2024-03-19T21:24:59.620">
        <p188:txBody>
          <a:bodyPr/>
          <a:lstStyle/>
          <a:p>
            <a:r>
              <a:rPr lang="fi-FI"/>
              <a:t>[@Hans Lahti] tässä tulee keskiviikkona eka deadline. Tämän jälkeen tätä voi vielä muutaman päivän ensi viikon alusta jumpata. Mut kato mitä saat keskiviikkona ja ota kyssärit pois.</a:t>
            </a:r>
          </a:p>
        </p188:txBody>
      </p188:reply>
      <p188:reply id="{2EDA44AE-C466-4D62-8E9B-39C38E318B00}" authorId="{6B0A375A-5962-D8D1-CCBB-94E85EE27425}" created="2024-03-21T10:44:31.521">
        <p188:txBody>
          <a:bodyPr/>
          <a:lstStyle/>
          <a:p>
            <a:r>
              <a:rPr lang="en-US"/>
              <a:t>[@Veli-Matti Rinnetmäki] Muotoilin toisella tavalla (Suomen mestuus --&gt; sarjamestaruus) [@Noora Mikola] Saatko laitettua "aloittavan akatemian ikäluokan omavaraisuusaste" -lukeman? </a:t>
            </a:r>
          </a:p>
        </p188:txBody>
      </p188:reply>
      <p188:reply id="{81DD1DE8-3330-4BF4-A7AA-C6E39F7C45E3}" authorId="{A54971BC-863E-B2F9-1CFB-A28B023E9097}" created="2024-03-21T11:14:29.082">
        <p188:txBody>
          <a:bodyPr/>
          <a:lstStyle/>
          <a:p>
            <a:r>
              <a:rPr lang="fi-FI"/>
              <a:t>Done</a:t>
            </a:r>
          </a:p>
        </p188:txBody>
      </p188:reply>
    </p188:replyLst>
    <p188:txBody>
      <a:bodyPr/>
      <a:lstStyle/>
      <a:p>
        <a:r>
          <a:rPr lang="en-US"/>
          <a:t>[@Veli-Matti Rinnetmäki]  Eka draft. 
Yritän selvitellä nuo "?" luvut mutta samalla kysyn onko ne tarpeelliset?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0A61A6-F395-D345-9FAB-A9D712A24112}"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1ABBE3-A6C9-854E-92A3-9EF44AC8C89A}" type="slidenum">
              <a:rPr lang="en-US" smtClean="0"/>
              <a:t>‹#›</a:t>
            </a:fld>
            <a:endParaRPr lang="en-US"/>
          </a:p>
        </p:txBody>
      </p:sp>
    </p:spTree>
    <p:extLst>
      <p:ext uri="{BB962C8B-B14F-4D97-AF65-F5344CB8AC3E}">
        <p14:creationId xmlns:p14="http://schemas.microsoft.com/office/powerpoint/2010/main" val="135582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2E1ABBE3-A6C9-854E-92A3-9EF44AC8C89A}" type="slidenum">
              <a:rPr lang="en-US" smtClean="0"/>
              <a:t>2</a:t>
            </a:fld>
            <a:endParaRPr lang="en-US"/>
          </a:p>
        </p:txBody>
      </p:sp>
    </p:spTree>
    <p:extLst>
      <p:ext uri="{BB962C8B-B14F-4D97-AF65-F5344CB8AC3E}">
        <p14:creationId xmlns:p14="http://schemas.microsoft.com/office/powerpoint/2010/main" val="40542009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tsikkodia">
    <p:bg>
      <p:bgPr>
        <a:solidFill>
          <a:srgbClr val="0033A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1" y="4132737"/>
            <a:ext cx="9144000" cy="1732222"/>
          </a:xfrm>
        </p:spPr>
        <p:txBody>
          <a:bodyPr anchor="ctr"/>
          <a:lstStyle>
            <a:lvl1pPr algn="ctr">
              <a:defRPr sz="6000">
                <a:solidFill>
                  <a:schemeClr val="bg1"/>
                </a:solidFill>
              </a:defRPr>
            </a:lvl1pPr>
          </a:lstStyle>
          <a:p>
            <a:r>
              <a:rPr lang="en-US"/>
              <a:t>Master title</a:t>
            </a:r>
          </a:p>
        </p:txBody>
      </p:sp>
      <p:pic>
        <p:nvPicPr>
          <p:cNvPr id="7" name="Picture 6"/>
          <p:cNvPicPr>
            <a:picLocks noChangeAspect="1"/>
          </p:cNvPicPr>
          <p:nvPr userDrawn="1"/>
        </p:nvPicPr>
        <p:blipFill>
          <a:blip r:embed="rId2"/>
          <a:srcRect/>
          <a:stretch/>
        </p:blipFill>
        <p:spPr>
          <a:xfrm>
            <a:off x="4439013" y="682279"/>
            <a:ext cx="3291823" cy="3780038"/>
          </a:xfrm>
          <a:prstGeom prst="rect">
            <a:avLst/>
          </a:prstGeom>
        </p:spPr>
      </p:pic>
      <p:sp>
        <p:nvSpPr>
          <p:cNvPr id="5" name="Footer Placeholder 4"/>
          <p:cNvSpPr>
            <a:spLocks noGrp="1"/>
          </p:cNvSpPr>
          <p:nvPr>
            <p:ph type="ftr" sz="quarter" idx="3"/>
          </p:nvPr>
        </p:nvSpPr>
        <p:spPr>
          <a:xfrm>
            <a:off x="2979869" y="6356351"/>
            <a:ext cx="6232264" cy="365125"/>
          </a:xfrm>
          <a:prstGeom prst="rect">
            <a:avLst/>
          </a:prstGeom>
        </p:spPr>
        <p:txBody>
          <a:bodyPr vert="horz" lIns="91440" tIns="45720" rIns="91440" bIns="45720" rtlCol="0" anchor="ctr"/>
          <a:lstStyle>
            <a:lvl1pPr algn="ctr">
              <a:defRPr sz="1000">
                <a:solidFill>
                  <a:schemeClr val="bg1"/>
                </a:solidFill>
              </a:defRPr>
            </a:lvl1pPr>
          </a:lstStyle>
          <a:p>
            <a:r>
              <a:rPr lang="en-US"/>
              <a:t>HJK HELSINKI   –   BOLT ARENA   –   URHEILUKATU 5, 00250 HELSINKI   –   HJK.FI</a:t>
            </a:r>
          </a:p>
        </p:txBody>
      </p:sp>
      <p:sp>
        <p:nvSpPr>
          <p:cNvPr id="6" name="Date Placeholder 3"/>
          <p:cNvSpPr>
            <a:spLocks noGrp="1"/>
          </p:cNvSpPr>
          <p:nvPr>
            <p:ph type="dt" sz="half" idx="2"/>
          </p:nvPr>
        </p:nvSpPr>
        <p:spPr>
          <a:xfrm>
            <a:off x="838201" y="6356351"/>
            <a:ext cx="1754392" cy="365125"/>
          </a:xfrm>
          <a:prstGeom prst="rect">
            <a:avLst/>
          </a:prstGeom>
        </p:spPr>
        <p:txBody>
          <a:bodyPr vert="horz" lIns="91440" tIns="45720" rIns="91440" bIns="45720" rtlCol="0" anchor="ctr"/>
          <a:lstStyle>
            <a:lvl1pPr algn="l">
              <a:defRPr sz="1000">
                <a:solidFill>
                  <a:schemeClr val="bg1"/>
                </a:solidFill>
              </a:defRPr>
            </a:lvl1pPr>
          </a:lstStyle>
          <a:p>
            <a:fld id="{E5CA1536-A035-774C-AD8D-E1481B12D49B}" type="datetime1">
              <a:rPr lang="fi-FI" smtClean="0"/>
              <a:t>17.4.2024</a:t>
            </a:fld>
            <a:endParaRPr lang="fi-FI"/>
          </a:p>
        </p:txBody>
      </p:sp>
      <p:sp>
        <p:nvSpPr>
          <p:cNvPr id="8" name="Slide Number Placeholder 5"/>
          <p:cNvSpPr>
            <a:spLocks noGrp="1"/>
          </p:cNvSpPr>
          <p:nvPr>
            <p:ph type="sldNum" sz="quarter" idx="4"/>
          </p:nvPr>
        </p:nvSpPr>
        <p:spPr>
          <a:xfrm>
            <a:off x="9593133" y="6356351"/>
            <a:ext cx="1760668" cy="365125"/>
          </a:xfrm>
          <a:prstGeom prst="rect">
            <a:avLst/>
          </a:prstGeom>
        </p:spPr>
        <p:txBody>
          <a:bodyPr vert="horz" lIns="91440" tIns="45720" rIns="91440" bIns="45720" rtlCol="0" anchor="ctr"/>
          <a:lstStyle>
            <a:lvl1pPr algn="r">
              <a:defRPr sz="1200">
                <a:solidFill>
                  <a:schemeClr val="bg1"/>
                </a:solidFill>
              </a:defRPr>
            </a:lvl1pPr>
          </a:lstStyle>
          <a:p>
            <a:fld id="{E183BC15-C07D-514D-AB64-BD388C92476B}" type="slidenum">
              <a:rPr lang="fi-FI" smtClean="0"/>
              <a:pPr/>
              <a:t>‹#›</a:t>
            </a:fld>
            <a:endParaRPr lang="fi-FI"/>
          </a:p>
        </p:txBody>
      </p:sp>
      <p:pic>
        <p:nvPicPr>
          <p:cNvPr id="9" name="Picture 8">
            <a:extLst>
              <a:ext uri="{FF2B5EF4-FFF2-40B4-BE49-F238E27FC236}">
                <a16:creationId xmlns:a16="http://schemas.microsoft.com/office/drawing/2014/main" id="{FD22E470-E722-CC4D-8CE2-E63FF0E845A2}"/>
              </a:ext>
            </a:extLst>
          </p:cNvPr>
          <p:cNvPicPr>
            <a:picLocks noChangeAspect="1"/>
          </p:cNvPicPr>
          <p:nvPr userDrawn="1"/>
        </p:nvPicPr>
        <p:blipFill>
          <a:blip r:embed="rId3"/>
          <a:srcRect/>
          <a:stretch/>
        </p:blipFill>
        <p:spPr>
          <a:xfrm>
            <a:off x="1" y="1"/>
            <a:ext cx="625090" cy="6876000"/>
          </a:xfrm>
          <a:prstGeom prst="rect">
            <a:avLst/>
          </a:prstGeom>
        </p:spPr>
      </p:pic>
      <p:pic>
        <p:nvPicPr>
          <p:cNvPr id="10" name="Picture 9">
            <a:extLst>
              <a:ext uri="{FF2B5EF4-FFF2-40B4-BE49-F238E27FC236}">
                <a16:creationId xmlns:a16="http://schemas.microsoft.com/office/drawing/2014/main" id="{E4B63A7C-A482-C449-855F-49C8257E4AA9}"/>
              </a:ext>
            </a:extLst>
          </p:cNvPr>
          <p:cNvPicPr>
            <a:picLocks noChangeAspect="1"/>
          </p:cNvPicPr>
          <p:nvPr userDrawn="1"/>
        </p:nvPicPr>
        <p:blipFill>
          <a:blip r:embed="rId3"/>
          <a:srcRect/>
          <a:stretch/>
        </p:blipFill>
        <p:spPr>
          <a:xfrm>
            <a:off x="11544759" y="1"/>
            <a:ext cx="625090" cy="6876000"/>
          </a:xfrm>
          <a:prstGeom prst="rect">
            <a:avLst/>
          </a:prstGeom>
        </p:spPr>
      </p:pic>
    </p:spTree>
    <p:extLst>
      <p:ext uri="{BB962C8B-B14F-4D97-AF65-F5344CB8AC3E}">
        <p14:creationId xmlns:p14="http://schemas.microsoft.com/office/powerpoint/2010/main" val="1894480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ctr"/>
          <a:lstStyle>
            <a:lvl1pPr>
              <a:defRPr sz="3200"/>
            </a:lvl1pPr>
          </a:lstStyle>
          <a:p>
            <a:r>
              <a:rPr lang="fi-FI"/>
              <a:t>Muokkaa ots. perustyyl. napsautt.</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3" indent="0">
              <a:buNone/>
              <a:defRPr sz="2800"/>
            </a:lvl2pPr>
            <a:lvl3pPr marL="914406" indent="0">
              <a:buNone/>
              <a:defRPr sz="2400"/>
            </a:lvl3pPr>
            <a:lvl4pPr marL="1371609" indent="0">
              <a:buNone/>
              <a:defRPr sz="2000"/>
            </a:lvl4pPr>
            <a:lvl5pPr marL="1828812" indent="0">
              <a:buNone/>
              <a:defRPr sz="2000"/>
            </a:lvl5pPr>
            <a:lvl6pPr marL="2286015" indent="0">
              <a:buNone/>
              <a:defRPr sz="2000"/>
            </a:lvl6pPr>
            <a:lvl7pPr marL="2743218" indent="0">
              <a:buNone/>
              <a:defRPr sz="2000"/>
            </a:lvl7pPr>
            <a:lvl8pPr marL="3200421" indent="0">
              <a:buNone/>
              <a:defRPr sz="2000"/>
            </a:lvl8pPr>
            <a:lvl9pPr marL="3657624" indent="0">
              <a:buNone/>
              <a:defRPr sz="2000"/>
            </a:lvl9pPr>
          </a:lstStyle>
          <a:p>
            <a:r>
              <a:rPr lang="fi-FI"/>
              <a:t>Lisää kuva napsauttamalla kuvaketta</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3" indent="0">
              <a:buNone/>
              <a:defRPr sz="1400"/>
            </a:lvl2pPr>
            <a:lvl3pPr marL="914406" indent="0">
              <a:buNone/>
              <a:defRPr sz="1200"/>
            </a:lvl3pPr>
            <a:lvl4pPr marL="1371609" indent="0">
              <a:buNone/>
              <a:defRPr sz="1000"/>
            </a:lvl4pPr>
            <a:lvl5pPr marL="1828812" indent="0">
              <a:buNone/>
              <a:defRPr sz="1000"/>
            </a:lvl5pPr>
            <a:lvl6pPr marL="2286015" indent="0">
              <a:buNone/>
              <a:defRPr sz="1000"/>
            </a:lvl6pPr>
            <a:lvl7pPr marL="2743218" indent="0">
              <a:buNone/>
              <a:defRPr sz="1000"/>
            </a:lvl7pPr>
            <a:lvl8pPr marL="3200421" indent="0">
              <a:buNone/>
              <a:defRPr sz="1000"/>
            </a:lvl8pPr>
            <a:lvl9pPr marL="3657624" indent="0">
              <a:buNone/>
              <a:defRPr sz="1000"/>
            </a:lvl9pPr>
          </a:lstStyle>
          <a:p>
            <a:pPr lvl="0"/>
            <a:r>
              <a:rPr lang="fi-FI"/>
              <a:t>Muokkaa tekstin perustyylejä napsauttamalla</a:t>
            </a:r>
          </a:p>
        </p:txBody>
      </p:sp>
      <p:sp>
        <p:nvSpPr>
          <p:cNvPr id="6" name="Footer Placeholder 4"/>
          <p:cNvSpPr>
            <a:spLocks noGrp="1"/>
          </p:cNvSpPr>
          <p:nvPr>
            <p:ph type="ftr" sz="quarter" idx="3"/>
          </p:nvPr>
        </p:nvSpPr>
        <p:spPr>
          <a:xfrm>
            <a:off x="2979869" y="6356351"/>
            <a:ext cx="6232264" cy="365125"/>
          </a:xfrm>
          <a:prstGeom prst="rect">
            <a:avLst/>
          </a:prstGeom>
        </p:spPr>
        <p:txBody>
          <a:bodyPr vert="horz" lIns="91440" tIns="45720" rIns="91440" bIns="45720" rtlCol="0" anchor="ctr"/>
          <a:lstStyle>
            <a:lvl1pPr algn="ctr">
              <a:defRPr sz="1000">
                <a:solidFill>
                  <a:srgbClr val="004899"/>
                </a:solidFill>
              </a:defRPr>
            </a:lvl1pPr>
          </a:lstStyle>
          <a:p>
            <a:r>
              <a:rPr lang="en-US"/>
              <a:t>HJK HELSINKI   –   BOLT ARENA   –   URHEILUKATU 5, 00250 HELSINKI   –   HJK.FI</a:t>
            </a:r>
          </a:p>
        </p:txBody>
      </p:sp>
      <p:sp>
        <p:nvSpPr>
          <p:cNvPr id="8" name="Slide Number Placeholder 5"/>
          <p:cNvSpPr>
            <a:spLocks noGrp="1"/>
          </p:cNvSpPr>
          <p:nvPr>
            <p:ph type="sldNum" sz="quarter" idx="4"/>
          </p:nvPr>
        </p:nvSpPr>
        <p:spPr>
          <a:xfrm>
            <a:off x="9593133" y="6356351"/>
            <a:ext cx="176066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3BC15-C07D-514D-AB64-BD388C92476B}" type="slidenum">
              <a:rPr lang="fi-FI" smtClean="0"/>
              <a:t>‹#›</a:t>
            </a:fld>
            <a:endParaRPr lang="fi-FI"/>
          </a:p>
        </p:txBody>
      </p:sp>
    </p:spTree>
    <p:extLst>
      <p:ext uri="{BB962C8B-B14F-4D97-AF65-F5344CB8AC3E}">
        <p14:creationId xmlns:p14="http://schemas.microsoft.com/office/powerpoint/2010/main" val="1445135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4" name="Footer Placeholder 4"/>
          <p:cNvSpPr>
            <a:spLocks noGrp="1"/>
          </p:cNvSpPr>
          <p:nvPr>
            <p:ph type="ftr" sz="quarter" idx="3"/>
          </p:nvPr>
        </p:nvSpPr>
        <p:spPr>
          <a:xfrm>
            <a:off x="2979869" y="6356351"/>
            <a:ext cx="6232264" cy="365125"/>
          </a:xfrm>
          <a:prstGeom prst="rect">
            <a:avLst/>
          </a:prstGeom>
        </p:spPr>
        <p:txBody>
          <a:bodyPr vert="horz" lIns="91440" tIns="45720" rIns="91440" bIns="45720" rtlCol="0" anchor="ctr"/>
          <a:lstStyle>
            <a:lvl1pPr algn="ctr">
              <a:defRPr sz="1000">
                <a:solidFill>
                  <a:srgbClr val="004899"/>
                </a:solidFill>
              </a:defRPr>
            </a:lvl1pPr>
          </a:lstStyle>
          <a:p>
            <a:r>
              <a:rPr lang="en-US"/>
              <a:t>HJK HELSINKI   –   BOLT ARENA   –   URHEILUKATU 5, 00250 HELSINKI   –   HJK.FI</a:t>
            </a:r>
          </a:p>
        </p:txBody>
      </p:sp>
      <p:sp>
        <p:nvSpPr>
          <p:cNvPr id="6" name="Picture Placeholder 5"/>
          <p:cNvSpPr>
            <a:spLocks noGrp="1"/>
          </p:cNvSpPr>
          <p:nvPr>
            <p:ph type="pic" sz="quarter" idx="10"/>
          </p:nvPr>
        </p:nvSpPr>
        <p:spPr>
          <a:xfrm>
            <a:off x="838201" y="1690688"/>
            <a:ext cx="10515600" cy="4665662"/>
          </a:xfrm>
        </p:spPr>
        <p:txBody>
          <a:bodyPr/>
          <a:lstStyle/>
          <a:p>
            <a:r>
              <a:rPr lang="fi-FI"/>
              <a:t>Lisää kuva napsauttamalla kuvaketta</a:t>
            </a:r>
          </a:p>
        </p:txBody>
      </p:sp>
      <p:sp>
        <p:nvSpPr>
          <p:cNvPr id="7" name="Slide Number Placeholder 5"/>
          <p:cNvSpPr>
            <a:spLocks noGrp="1"/>
          </p:cNvSpPr>
          <p:nvPr>
            <p:ph type="sldNum" sz="quarter" idx="4"/>
          </p:nvPr>
        </p:nvSpPr>
        <p:spPr>
          <a:xfrm>
            <a:off x="9593133" y="6356351"/>
            <a:ext cx="176066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3BC15-C07D-514D-AB64-BD388C92476B}" type="slidenum">
              <a:rPr lang="fi-FI" smtClean="0"/>
              <a:t>‹#›</a:t>
            </a:fld>
            <a:endParaRPr lang="fi-FI"/>
          </a:p>
        </p:txBody>
      </p:sp>
    </p:spTree>
    <p:extLst>
      <p:ext uri="{BB962C8B-B14F-4D97-AF65-F5344CB8AC3E}">
        <p14:creationId xmlns:p14="http://schemas.microsoft.com/office/powerpoint/2010/main" val="1526285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 Stripes">
    <p:spTree>
      <p:nvGrpSpPr>
        <p:cNvPr id="1" name=""/>
        <p:cNvGrpSpPr/>
        <p:nvPr/>
      </p:nvGrpSpPr>
      <p:grpSpPr>
        <a:xfrm>
          <a:off x="0" y="0"/>
          <a:ext cx="0" cy="0"/>
          <a:chOff x="0" y="0"/>
          <a:chExt cx="0" cy="0"/>
        </a:xfrm>
      </p:grpSpPr>
      <p:sp>
        <p:nvSpPr>
          <p:cNvPr id="3" name="Footer Placeholder 4"/>
          <p:cNvSpPr>
            <a:spLocks noGrp="1"/>
          </p:cNvSpPr>
          <p:nvPr>
            <p:ph type="ftr" sz="quarter" idx="3"/>
          </p:nvPr>
        </p:nvSpPr>
        <p:spPr>
          <a:xfrm>
            <a:off x="2979869" y="6356351"/>
            <a:ext cx="6232264" cy="365125"/>
          </a:xfrm>
          <a:prstGeom prst="rect">
            <a:avLst/>
          </a:prstGeom>
        </p:spPr>
        <p:txBody>
          <a:bodyPr vert="horz" lIns="91440" tIns="45720" rIns="91440" bIns="45720" rtlCol="0" anchor="ctr"/>
          <a:lstStyle>
            <a:lvl1pPr algn="ctr">
              <a:defRPr sz="1000">
                <a:solidFill>
                  <a:srgbClr val="004899"/>
                </a:solidFill>
              </a:defRPr>
            </a:lvl1pPr>
          </a:lstStyle>
          <a:p>
            <a:r>
              <a:rPr lang="en-US"/>
              <a:t>HJK HELSINKI   –   BOLT ARENA   –   URHEILUKATU 5, 00250 HELSINKI   –   HJK.FI</a:t>
            </a:r>
          </a:p>
        </p:txBody>
      </p:sp>
      <p:sp>
        <p:nvSpPr>
          <p:cNvPr id="6" name="Picture Placeholder 5"/>
          <p:cNvSpPr>
            <a:spLocks noGrp="1"/>
          </p:cNvSpPr>
          <p:nvPr>
            <p:ph type="pic" sz="quarter" idx="10"/>
          </p:nvPr>
        </p:nvSpPr>
        <p:spPr>
          <a:xfrm>
            <a:off x="838201" y="505609"/>
            <a:ext cx="10515600" cy="5850741"/>
          </a:xfrm>
        </p:spPr>
        <p:txBody>
          <a:bodyPr/>
          <a:lstStyle/>
          <a:p>
            <a:r>
              <a:rPr lang="fi-FI"/>
              <a:t>Lisää kuva napsauttamalla kuvaketta</a:t>
            </a:r>
          </a:p>
        </p:txBody>
      </p:sp>
      <p:sp>
        <p:nvSpPr>
          <p:cNvPr id="5" name="Slide Number Placeholder 5"/>
          <p:cNvSpPr>
            <a:spLocks noGrp="1"/>
          </p:cNvSpPr>
          <p:nvPr>
            <p:ph type="sldNum" sz="quarter" idx="4"/>
          </p:nvPr>
        </p:nvSpPr>
        <p:spPr>
          <a:xfrm>
            <a:off x="9593133" y="6356351"/>
            <a:ext cx="176066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3BC15-C07D-514D-AB64-BD388C92476B}" type="slidenum">
              <a:rPr lang="fi-FI" smtClean="0"/>
              <a:t>‹#›</a:t>
            </a:fld>
            <a:endParaRPr lang="fi-FI"/>
          </a:p>
        </p:txBody>
      </p:sp>
    </p:spTree>
    <p:extLst>
      <p:ext uri="{BB962C8B-B14F-4D97-AF65-F5344CB8AC3E}">
        <p14:creationId xmlns:p14="http://schemas.microsoft.com/office/powerpoint/2010/main" val="594033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Picture no Strip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6" name="Picture Placeholder 5"/>
          <p:cNvSpPr>
            <a:spLocks noGrp="1"/>
          </p:cNvSpPr>
          <p:nvPr>
            <p:ph type="pic" sz="quarter" idx="10"/>
          </p:nvPr>
        </p:nvSpPr>
        <p:spPr>
          <a:xfrm>
            <a:off x="1" y="1690688"/>
            <a:ext cx="12192000" cy="5167312"/>
          </a:xfrm>
        </p:spPr>
        <p:txBody>
          <a:bodyPr/>
          <a:lstStyle/>
          <a:p>
            <a:r>
              <a:rPr lang="fi-FI"/>
              <a:t>Lisää kuva napsauttamalla kuvaketta</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icture Full Screen">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0"/>
            <a:ext cx="12192000" cy="6858000"/>
          </a:xfrm>
        </p:spPr>
        <p:txBody>
          <a:bodyPr/>
          <a:lstStyle/>
          <a:p>
            <a:r>
              <a:rPr lang="fi-FI"/>
              <a:t>Lisää kuva napsauttamalla kuvaketta</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nk no stripes">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9E384E5-B4F6-8424-963B-7A436695ED87}"/>
              </a:ext>
            </a:extLst>
          </p:cNvPr>
          <p:cNvSpPr>
            <a:spLocks noGrp="1"/>
          </p:cNvSpPr>
          <p:nvPr>
            <p:ph type="title"/>
          </p:nvPr>
        </p:nvSpPr>
        <p:spPr/>
        <p:txBody>
          <a:bodyPr/>
          <a:lstStyle/>
          <a:p>
            <a:r>
              <a:rPr lang="fi-FI"/>
              <a:t>Muokkaa ots. perustyyl. napsautt.</a:t>
            </a:r>
            <a:endParaRPr lang="en-GB"/>
          </a:p>
        </p:txBody>
      </p:sp>
      <p:sp>
        <p:nvSpPr>
          <p:cNvPr id="3" name="Alatunnisteen paikkamerkki 2">
            <a:extLst>
              <a:ext uri="{FF2B5EF4-FFF2-40B4-BE49-F238E27FC236}">
                <a16:creationId xmlns:a16="http://schemas.microsoft.com/office/drawing/2014/main" id="{DA902836-3D15-4ED2-A405-50AC160F8847}"/>
              </a:ext>
            </a:extLst>
          </p:cNvPr>
          <p:cNvSpPr>
            <a:spLocks noGrp="1"/>
          </p:cNvSpPr>
          <p:nvPr>
            <p:ph type="ftr" sz="quarter" idx="10"/>
          </p:nvPr>
        </p:nvSpPr>
        <p:spPr/>
        <p:txBody>
          <a:bodyPr/>
          <a:lstStyle/>
          <a:p>
            <a:r>
              <a:rPr lang="en-US"/>
              <a:t>HJK HELSINKI   –   BOLT ARENA   –   URHEILUKATU 5, 00250 HELSINKI   –   HJK.FI</a:t>
            </a:r>
            <a:endParaRPr lang="en-US">
              <a:latin typeface="Montserrat Medium" pitchFamily="2" charset="77"/>
            </a:endParaRPr>
          </a:p>
        </p:txBody>
      </p:sp>
      <p:sp>
        <p:nvSpPr>
          <p:cNvPr id="4" name="Dian numeron paikkamerkki 3">
            <a:extLst>
              <a:ext uri="{FF2B5EF4-FFF2-40B4-BE49-F238E27FC236}">
                <a16:creationId xmlns:a16="http://schemas.microsoft.com/office/drawing/2014/main" id="{E3E17F19-BDDB-688C-061F-AD5DD0A68E74}"/>
              </a:ext>
            </a:extLst>
          </p:cNvPr>
          <p:cNvSpPr>
            <a:spLocks noGrp="1"/>
          </p:cNvSpPr>
          <p:nvPr>
            <p:ph type="sldNum" sz="quarter" idx="11"/>
          </p:nvPr>
        </p:nvSpPr>
        <p:spPr/>
        <p:txBody>
          <a:bodyPr/>
          <a:lstStyle/>
          <a:p>
            <a:fld id="{E183BC15-C07D-514D-AB64-BD388C92476B}" type="slidenum">
              <a:rPr lang="fi-FI" smtClean="0"/>
              <a:pPr/>
              <a:t>‹#›</a:t>
            </a:fld>
            <a:endParaRPr lang="fi-FI">
              <a:latin typeface="Montserrat Medium" pitchFamily="2" charset="77"/>
            </a:endParaRPr>
          </a:p>
        </p:txBody>
      </p:sp>
    </p:spTree>
    <p:extLst>
      <p:ext uri="{BB962C8B-B14F-4D97-AF65-F5344CB8AC3E}">
        <p14:creationId xmlns:p14="http://schemas.microsoft.com/office/powerpoint/2010/main" val="3150632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7761796" y="338328"/>
            <a:ext cx="3932237" cy="1600200"/>
          </a:xfrm>
        </p:spPr>
        <p:txBody>
          <a:bodyPr anchor="ctr"/>
          <a:lstStyle>
            <a:lvl1pPr>
              <a:defRPr sz="3200"/>
            </a:lvl1pPr>
          </a:lstStyle>
          <a:p>
            <a:r>
              <a:rPr lang="fi-FI"/>
              <a:t>Muokkaa ots. perustyyl. napsautt.</a:t>
            </a:r>
            <a:endParaRPr lang="en-US"/>
          </a:p>
        </p:txBody>
      </p:sp>
      <p:sp>
        <p:nvSpPr>
          <p:cNvPr id="3" name="Content Placeholder 2"/>
          <p:cNvSpPr>
            <a:spLocks noGrp="1"/>
          </p:cNvSpPr>
          <p:nvPr>
            <p:ph idx="1"/>
          </p:nvPr>
        </p:nvSpPr>
        <p:spPr>
          <a:xfrm>
            <a:off x="0" y="1"/>
            <a:ext cx="6858000" cy="68580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Text Placeholder 3"/>
          <p:cNvSpPr>
            <a:spLocks noGrp="1"/>
          </p:cNvSpPr>
          <p:nvPr>
            <p:ph type="body" sz="half" idx="2"/>
          </p:nvPr>
        </p:nvSpPr>
        <p:spPr>
          <a:xfrm>
            <a:off x="7761796" y="2231136"/>
            <a:ext cx="4069397" cy="4288536"/>
          </a:xfrm>
        </p:spPr>
        <p:txBody>
          <a:bodyPr>
            <a:normAutofit/>
          </a:bodyPr>
          <a:lstStyle>
            <a:lvl1pPr marL="0" indent="0">
              <a:buNone/>
              <a:defRPr sz="1200"/>
            </a:lvl1pPr>
            <a:lvl2pPr marL="457203" indent="0">
              <a:buNone/>
              <a:defRPr sz="1400"/>
            </a:lvl2pPr>
            <a:lvl3pPr marL="914406" indent="0">
              <a:buNone/>
              <a:defRPr sz="1200"/>
            </a:lvl3pPr>
            <a:lvl4pPr marL="1371609" indent="0">
              <a:buNone/>
              <a:defRPr sz="1000"/>
            </a:lvl4pPr>
            <a:lvl5pPr marL="1828812" indent="0">
              <a:buNone/>
              <a:defRPr sz="1000"/>
            </a:lvl5pPr>
            <a:lvl6pPr marL="2286015" indent="0">
              <a:buNone/>
              <a:defRPr sz="1000"/>
            </a:lvl6pPr>
            <a:lvl7pPr marL="2743218" indent="0">
              <a:buNone/>
              <a:defRPr sz="1000"/>
            </a:lvl7pPr>
            <a:lvl8pPr marL="3200421" indent="0">
              <a:buNone/>
              <a:defRPr sz="1000"/>
            </a:lvl8pPr>
            <a:lvl9pPr marL="3657624" indent="0">
              <a:buNone/>
              <a:defRPr sz="1000"/>
            </a:lvl9pPr>
          </a:lstStyle>
          <a:p>
            <a:pPr lvl="0"/>
            <a:r>
              <a:rPr lang="fi-FI"/>
              <a:t>Muokkaa tekstin perustyylejä napsauttamalla</a:t>
            </a:r>
          </a:p>
        </p:txBody>
      </p:sp>
    </p:spTree>
    <p:extLst>
      <p:ext uri="{BB962C8B-B14F-4D97-AF65-F5344CB8AC3E}">
        <p14:creationId xmlns:p14="http://schemas.microsoft.com/office/powerpoint/2010/main" val="269559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D7BE288-0A47-D523-68D7-81FBA27C7D41}"/>
              </a:ext>
            </a:extLst>
          </p:cNvPr>
          <p:cNvSpPr>
            <a:spLocks noGrp="1"/>
          </p:cNvSpPr>
          <p:nvPr>
            <p:ph type="title"/>
          </p:nvPr>
        </p:nvSpPr>
        <p:spPr/>
        <p:txBody>
          <a:bodyPr/>
          <a:lstStyle/>
          <a:p>
            <a:r>
              <a:rPr lang="fi-FI"/>
              <a:t>Muokkaa ots. perustyyl. napsautt.</a:t>
            </a:r>
            <a:endParaRPr lang="en-GB"/>
          </a:p>
        </p:txBody>
      </p:sp>
      <p:sp>
        <p:nvSpPr>
          <p:cNvPr id="3" name="Alatunnisteen paikkamerkki 2">
            <a:extLst>
              <a:ext uri="{FF2B5EF4-FFF2-40B4-BE49-F238E27FC236}">
                <a16:creationId xmlns:a16="http://schemas.microsoft.com/office/drawing/2014/main" id="{4B655D2A-2638-139E-5228-39CC11750116}"/>
              </a:ext>
            </a:extLst>
          </p:cNvPr>
          <p:cNvSpPr>
            <a:spLocks noGrp="1"/>
          </p:cNvSpPr>
          <p:nvPr>
            <p:ph type="ftr" sz="quarter" idx="10"/>
          </p:nvPr>
        </p:nvSpPr>
        <p:spPr/>
        <p:txBody>
          <a:bodyPr/>
          <a:lstStyle/>
          <a:p>
            <a:r>
              <a:rPr lang="en-US"/>
              <a:t>HJK HELSINKI   –   BOLT ARENA   –   URHEILUKATU 5, 00250 HELSINKI   –   HJK.FI</a:t>
            </a:r>
            <a:endParaRPr lang="en-US">
              <a:latin typeface="Montserrat Medium" pitchFamily="2" charset="77"/>
            </a:endParaRPr>
          </a:p>
        </p:txBody>
      </p:sp>
      <p:sp>
        <p:nvSpPr>
          <p:cNvPr id="4" name="Dian numeron paikkamerkki 3">
            <a:extLst>
              <a:ext uri="{FF2B5EF4-FFF2-40B4-BE49-F238E27FC236}">
                <a16:creationId xmlns:a16="http://schemas.microsoft.com/office/drawing/2014/main" id="{6A5CE5A2-09B0-8861-7D8A-C39ACE081ADE}"/>
              </a:ext>
            </a:extLst>
          </p:cNvPr>
          <p:cNvSpPr>
            <a:spLocks noGrp="1"/>
          </p:cNvSpPr>
          <p:nvPr>
            <p:ph type="sldNum" sz="quarter" idx="11"/>
          </p:nvPr>
        </p:nvSpPr>
        <p:spPr/>
        <p:txBody>
          <a:bodyPr/>
          <a:lstStyle/>
          <a:p>
            <a:fld id="{E183BC15-C07D-514D-AB64-BD388C92476B}" type="slidenum">
              <a:rPr lang="fi-FI" smtClean="0"/>
              <a:pPr/>
              <a:t>‹#›</a:t>
            </a:fld>
            <a:endParaRPr lang="fi-FI">
              <a:latin typeface="Montserrat Medium" pitchFamily="2" charset="77"/>
            </a:endParaRPr>
          </a:p>
        </p:txBody>
      </p:sp>
      <p:sp>
        <p:nvSpPr>
          <p:cNvPr id="6" name="Taulukon paikkamerkki 5">
            <a:extLst>
              <a:ext uri="{FF2B5EF4-FFF2-40B4-BE49-F238E27FC236}">
                <a16:creationId xmlns:a16="http://schemas.microsoft.com/office/drawing/2014/main" id="{BF0BD15C-AA58-95CA-9AA9-E1E59DB3A4C7}"/>
              </a:ext>
            </a:extLst>
          </p:cNvPr>
          <p:cNvSpPr>
            <a:spLocks noGrp="1"/>
          </p:cNvSpPr>
          <p:nvPr>
            <p:ph type="tbl" sz="quarter" idx="12"/>
          </p:nvPr>
        </p:nvSpPr>
        <p:spPr>
          <a:xfrm>
            <a:off x="1262063" y="2139950"/>
            <a:ext cx="9683750" cy="3181350"/>
          </a:xfrm>
        </p:spPr>
        <p:txBody>
          <a:bodyPr/>
          <a:lstStyle/>
          <a:p>
            <a:endParaRPr lang="en-GB"/>
          </a:p>
        </p:txBody>
      </p:sp>
    </p:spTree>
    <p:extLst>
      <p:ext uri="{BB962C8B-B14F-4D97-AF65-F5344CB8AC3E}">
        <p14:creationId xmlns:p14="http://schemas.microsoft.com/office/powerpoint/2010/main" val="3938421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a:xfrm>
            <a:off x="5870447" y="365125"/>
            <a:ext cx="5483353" cy="1325563"/>
          </a:xfrm>
        </p:spPr>
        <p:txBody>
          <a:bodyPr>
            <a:normAutofit/>
          </a:bodyPr>
          <a:lstStyle>
            <a:lvl1pPr>
              <a:defRPr sz="3600"/>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 name="Content Placeholder 2"/>
          <p:cNvSpPr>
            <a:spLocks noGrp="1"/>
          </p:cNvSpPr>
          <p:nvPr>
            <p:ph idx="1"/>
          </p:nvPr>
        </p:nvSpPr>
        <p:spPr>
          <a:xfrm>
            <a:off x="301751" y="1158113"/>
            <a:ext cx="4184905" cy="4351338"/>
          </a:xfrm>
        </p:spPr>
        <p:txBody>
          <a:bodyPr>
            <a:normAutofit/>
          </a:bodyPr>
          <a:lstStyle>
            <a:lvl1pPr>
              <a:defRPr sz="1800">
                <a:latin typeface="Montserrat Medium" panose="00000600000000000000" pitchFamily="50" charset="0"/>
              </a:defRPr>
            </a:lvl1pPr>
            <a:lvl2pPr>
              <a:defRPr sz="1600">
                <a:latin typeface="Montserrat Medium" panose="00000600000000000000" pitchFamily="50" charset="0"/>
              </a:defRPr>
            </a:lvl2pPr>
            <a:lvl3pPr>
              <a:defRPr sz="1400">
                <a:latin typeface="Montserrat Medium" panose="00000600000000000000" pitchFamily="50" charset="0"/>
              </a:defRPr>
            </a:lvl3pPr>
            <a:lvl4pPr>
              <a:defRPr sz="1200">
                <a:latin typeface="Montserrat Medium" panose="00000600000000000000" pitchFamily="50" charset="0"/>
              </a:defRPr>
            </a:lvl4pPr>
            <a:lvl5pPr>
              <a:defRPr sz="1200">
                <a:latin typeface="Montserrat Medium" panose="000006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Tree>
    <p:extLst>
      <p:ext uri="{BB962C8B-B14F-4D97-AF65-F5344CB8AC3E}">
        <p14:creationId xmlns:p14="http://schemas.microsoft.com/office/powerpoint/2010/main" val="1947314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ulu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C37097B-6BF5-9674-9A12-76FCD59B9790}"/>
              </a:ext>
            </a:extLst>
          </p:cNvPr>
          <p:cNvSpPr>
            <a:spLocks noGrp="1"/>
          </p:cNvSpPr>
          <p:nvPr>
            <p:ph type="title"/>
          </p:nvPr>
        </p:nvSpPr>
        <p:spPr/>
        <p:txBody>
          <a:bodyPr/>
          <a:lstStyle/>
          <a:p>
            <a:r>
              <a:rPr lang="fi-FI"/>
              <a:t>Muokkaa ots. perustyyl. napsautt.</a:t>
            </a:r>
            <a:endParaRPr lang="en-GB"/>
          </a:p>
        </p:txBody>
      </p:sp>
      <p:sp>
        <p:nvSpPr>
          <p:cNvPr id="3" name="Alatunnisteen paikkamerkki 2">
            <a:extLst>
              <a:ext uri="{FF2B5EF4-FFF2-40B4-BE49-F238E27FC236}">
                <a16:creationId xmlns:a16="http://schemas.microsoft.com/office/drawing/2014/main" id="{35A5585E-F32D-799D-2E2B-AC9EB8DCBFF5}"/>
              </a:ext>
            </a:extLst>
          </p:cNvPr>
          <p:cNvSpPr>
            <a:spLocks noGrp="1"/>
          </p:cNvSpPr>
          <p:nvPr>
            <p:ph type="ftr" sz="quarter" idx="10"/>
          </p:nvPr>
        </p:nvSpPr>
        <p:spPr/>
        <p:txBody>
          <a:bodyPr/>
          <a:lstStyle/>
          <a:p>
            <a:r>
              <a:rPr lang="en-US"/>
              <a:t>HJK HELSINKI   –   BOLT ARENA   –   URHEILUKATU 5, 00250 HELSINKI   –   HJK.FI</a:t>
            </a:r>
            <a:endParaRPr lang="en-US">
              <a:latin typeface="Montserrat Medium" pitchFamily="2" charset="77"/>
            </a:endParaRPr>
          </a:p>
        </p:txBody>
      </p:sp>
      <p:sp>
        <p:nvSpPr>
          <p:cNvPr id="4" name="Dian numeron paikkamerkki 3">
            <a:extLst>
              <a:ext uri="{FF2B5EF4-FFF2-40B4-BE49-F238E27FC236}">
                <a16:creationId xmlns:a16="http://schemas.microsoft.com/office/drawing/2014/main" id="{9912DFDC-1E61-E006-A824-9CC26CB96B8A}"/>
              </a:ext>
            </a:extLst>
          </p:cNvPr>
          <p:cNvSpPr>
            <a:spLocks noGrp="1"/>
          </p:cNvSpPr>
          <p:nvPr>
            <p:ph type="sldNum" sz="quarter" idx="11"/>
          </p:nvPr>
        </p:nvSpPr>
        <p:spPr/>
        <p:txBody>
          <a:bodyPr/>
          <a:lstStyle/>
          <a:p>
            <a:fld id="{E183BC15-C07D-514D-AB64-BD388C92476B}" type="slidenum">
              <a:rPr lang="fi-FI" smtClean="0"/>
              <a:pPr/>
              <a:t>‹#›</a:t>
            </a:fld>
            <a:endParaRPr lang="fi-FI">
              <a:latin typeface="Montserrat Medium" pitchFamily="2" charset="77"/>
            </a:endParaRPr>
          </a:p>
        </p:txBody>
      </p:sp>
    </p:spTree>
    <p:extLst>
      <p:ext uri="{BB962C8B-B14F-4D97-AF65-F5344CB8AC3E}">
        <p14:creationId xmlns:p14="http://schemas.microsoft.com/office/powerpoint/2010/main" val="4275578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rgbClr val="0033A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2388205"/>
            <a:ext cx="10515600" cy="2031978"/>
          </a:xfrm>
        </p:spPr>
        <p:txBody>
          <a:bodyPr anchor="ctr"/>
          <a:lstStyle>
            <a:lvl1pPr>
              <a:defRPr sz="6000">
                <a:solidFill>
                  <a:schemeClr val="bg1"/>
                </a:solidFill>
              </a:defRPr>
            </a:lvl1pPr>
          </a:lstStyle>
          <a:p>
            <a:r>
              <a:rPr lang="en-US"/>
              <a:t>Subsection title</a:t>
            </a:r>
          </a:p>
        </p:txBody>
      </p:sp>
      <p:sp>
        <p:nvSpPr>
          <p:cNvPr id="3" name="Text Placeholder 2"/>
          <p:cNvSpPr>
            <a:spLocks noGrp="1"/>
          </p:cNvSpPr>
          <p:nvPr>
            <p:ph type="body" idx="1" hasCustomPrompt="1"/>
          </p:nvPr>
        </p:nvSpPr>
        <p:spPr>
          <a:xfrm>
            <a:off x="831850" y="4420184"/>
            <a:ext cx="10515600" cy="1669467"/>
          </a:xfrm>
        </p:spPr>
        <p:txBody>
          <a:bodyPr/>
          <a:lstStyle>
            <a:lvl1pPr marL="0" indent="0" algn="ctr">
              <a:buNone/>
              <a:defRPr sz="2400">
                <a:solidFill>
                  <a:schemeClr val="bg1"/>
                </a:solidFill>
              </a:defRPr>
            </a:lvl1pPr>
            <a:lvl2pPr marL="457203" indent="0">
              <a:buNone/>
              <a:defRPr sz="2000">
                <a:solidFill>
                  <a:schemeClr val="tx1">
                    <a:tint val="75000"/>
                  </a:schemeClr>
                </a:solidFill>
              </a:defRPr>
            </a:lvl2pPr>
            <a:lvl3pPr marL="914406" indent="0">
              <a:buNone/>
              <a:defRPr sz="1800">
                <a:solidFill>
                  <a:schemeClr val="tx1">
                    <a:tint val="75000"/>
                  </a:schemeClr>
                </a:solidFill>
              </a:defRPr>
            </a:lvl3pPr>
            <a:lvl4pPr marL="1371609" indent="0">
              <a:buNone/>
              <a:defRPr sz="1600">
                <a:solidFill>
                  <a:schemeClr val="tx1">
                    <a:tint val="75000"/>
                  </a:schemeClr>
                </a:solidFill>
              </a:defRPr>
            </a:lvl4pPr>
            <a:lvl5pPr marL="1828812" indent="0">
              <a:buNone/>
              <a:defRPr sz="1600">
                <a:solidFill>
                  <a:schemeClr val="tx1">
                    <a:tint val="75000"/>
                  </a:schemeClr>
                </a:solidFill>
              </a:defRPr>
            </a:lvl5pPr>
            <a:lvl6pPr marL="2286015" indent="0">
              <a:buNone/>
              <a:defRPr sz="1600">
                <a:solidFill>
                  <a:schemeClr val="tx1">
                    <a:tint val="75000"/>
                  </a:schemeClr>
                </a:solidFill>
              </a:defRPr>
            </a:lvl6pPr>
            <a:lvl7pPr marL="2743218" indent="0">
              <a:buNone/>
              <a:defRPr sz="1600">
                <a:solidFill>
                  <a:schemeClr val="tx1">
                    <a:tint val="75000"/>
                  </a:schemeClr>
                </a:solidFill>
              </a:defRPr>
            </a:lvl7pPr>
            <a:lvl8pPr marL="3200421" indent="0">
              <a:buNone/>
              <a:defRPr sz="1600">
                <a:solidFill>
                  <a:schemeClr val="tx1">
                    <a:tint val="75000"/>
                  </a:schemeClr>
                </a:solidFill>
              </a:defRPr>
            </a:lvl8pPr>
            <a:lvl9pPr marL="3657624" indent="0">
              <a:buNone/>
              <a:defRPr sz="1600">
                <a:solidFill>
                  <a:schemeClr val="tx1">
                    <a:tint val="75000"/>
                  </a:schemeClr>
                </a:solidFill>
              </a:defRPr>
            </a:lvl9pPr>
          </a:lstStyle>
          <a:p>
            <a:pPr lvl="0"/>
            <a:r>
              <a:rPr lang="en-US"/>
              <a:t>Click to edit subtitle</a:t>
            </a:r>
          </a:p>
        </p:txBody>
      </p:sp>
      <p:pic>
        <p:nvPicPr>
          <p:cNvPr id="4" name="Picture 3"/>
          <p:cNvPicPr>
            <a:picLocks noChangeAspect="1"/>
          </p:cNvPicPr>
          <p:nvPr userDrawn="1"/>
        </p:nvPicPr>
        <p:blipFill>
          <a:blip r:embed="rId2"/>
          <a:srcRect/>
          <a:stretch/>
        </p:blipFill>
        <p:spPr>
          <a:xfrm>
            <a:off x="5422121" y="381898"/>
            <a:ext cx="1325606" cy="1522207"/>
          </a:xfrm>
          <a:prstGeom prst="rect">
            <a:avLst/>
          </a:prstGeom>
        </p:spPr>
      </p:pic>
      <p:sp>
        <p:nvSpPr>
          <p:cNvPr id="6" name="Footer Placeholder 4"/>
          <p:cNvSpPr>
            <a:spLocks noGrp="1"/>
          </p:cNvSpPr>
          <p:nvPr>
            <p:ph type="ftr" sz="quarter" idx="3"/>
          </p:nvPr>
        </p:nvSpPr>
        <p:spPr>
          <a:xfrm>
            <a:off x="2979869" y="6356351"/>
            <a:ext cx="6232264" cy="365125"/>
          </a:xfrm>
          <a:prstGeom prst="rect">
            <a:avLst/>
          </a:prstGeom>
        </p:spPr>
        <p:txBody>
          <a:bodyPr vert="horz" lIns="91440" tIns="45720" rIns="91440" bIns="45720" rtlCol="0" anchor="ctr"/>
          <a:lstStyle>
            <a:lvl1pPr algn="ctr">
              <a:defRPr sz="1000">
                <a:solidFill>
                  <a:schemeClr val="bg1"/>
                </a:solidFill>
              </a:defRPr>
            </a:lvl1pPr>
          </a:lstStyle>
          <a:p>
            <a:r>
              <a:rPr lang="en-US"/>
              <a:t>HJK HELSINKI   –   BOLT ARENA   –   URHEILUKATU 5, 00250 HELSINKI   –   HJK.FI</a:t>
            </a:r>
          </a:p>
        </p:txBody>
      </p:sp>
      <p:sp>
        <p:nvSpPr>
          <p:cNvPr id="7" name="Slide Number Placeholder 5"/>
          <p:cNvSpPr>
            <a:spLocks noGrp="1"/>
          </p:cNvSpPr>
          <p:nvPr>
            <p:ph type="sldNum" sz="quarter" idx="4"/>
          </p:nvPr>
        </p:nvSpPr>
        <p:spPr>
          <a:xfrm>
            <a:off x="9593133" y="6356351"/>
            <a:ext cx="176066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3BC15-C07D-514D-AB64-BD388C92476B}" type="slidenum">
              <a:rPr lang="fi-FI" smtClean="0"/>
              <a:t>‹#›</a:t>
            </a:fld>
            <a:endParaRPr lang="fi-FI"/>
          </a:p>
        </p:txBody>
      </p:sp>
      <p:pic>
        <p:nvPicPr>
          <p:cNvPr id="9" name="Picture 8">
            <a:extLst>
              <a:ext uri="{FF2B5EF4-FFF2-40B4-BE49-F238E27FC236}">
                <a16:creationId xmlns:a16="http://schemas.microsoft.com/office/drawing/2014/main" id="{86FDAB84-8BB7-BC44-8B5F-E072A98B11F1}"/>
              </a:ext>
            </a:extLst>
          </p:cNvPr>
          <p:cNvPicPr>
            <a:picLocks noChangeAspect="1"/>
          </p:cNvPicPr>
          <p:nvPr userDrawn="1"/>
        </p:nvPicPr>
        <p:blipFill>
          <a:blip r:embed="rId3"/>
          <a:srcRect/>
          <a:stretch/>
        </p:blipFill>
        <p:spPr>
          <a:xfrm>
            <a:off x="1" y="1"/>
            <a:ext cx="625090" cy="6876000"/>
          </a:xfrm>
          <a:prstGeom prst="rect">
            <a:avLst/>
          </a:prstGeom>
        </p:spPr>
      </p:pic>
      <p:pic>
        <p:nvPicPr>
          <p:cNvPr id="10" name="Picture 9">
            <a:extLst>
              <a:ext uri="{FF2B5EF4-FFF2-40B4-BE49-F238E27FC236}">
                <a16:creationId xmlns:a16="http://schemas.microsoft.com/office/drawing/2014/main" id="{4D56C98F-7372-1045-A2BD-40650C06B362}"/>
              </a:ext>
            </a:extLst>
          </p:cNvPr>
          <p:cNvPicPr>
            <a:picLocks noChangeAspect="1"/>
          </p:cNvPicPr>
          <p:nvPr userDrawn="1"/>
        </p:nvPicPr>
        <p:blipFill>
          <a:blip r:embed="rId3"/>
          <a:srcRect/>
          <a:stretch/>
        </p:blipFill>
        <p:spPr>
          <a:xfrm>
            <a:off x="11544759" y="1"/>
            <a:ext cx="625090" cy="6876000"/>
          </a:xfrm>
          <a:prstGeom prst="rect">
            <a:avLst/>
          </a:prstGeom>
        </p:spPr>
      </p:pic>
    </p:spTree>
    <p:extLst>
      <p:ext uri="{BB962C8B-B14F-4D97-AF65-F5344CB8AC3E}">
        <p14:creationId xmlns:p14="http://schemas.microsoft.com/office/powerpoint/2010/main" val="855937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sz="half" idx="1"/>
          </p:nvPr>
        </p:nvSpPr>
        <p:spPr>
          <a:xfrm>
            <a:off x="838200" y="1825625"/>
            <a:ext cx="5181601" cy="435133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Content Placeholder 3"/>
          <p:cNvSpPr>
            <a:spLocks noGrp="1"/>
          </p:cNvSpPr>
          <p:nvPr>
            <p:ph sz="half" idx="2"/>
          </p:nvPr>
        </p:nvSpPr>
        <p:spPr>
          <a:xfrm>
            <a:off x="6172200" y="1825625"/>
            <a:ext cx="5181601" cy="435133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Footer Placeholder 4"/>
          <p:cNvSpPr>
            <a:spLocks noGrp="1"/>
          </p:cNvSpPr>
          <p:nvPr>
            <p:ph type="ftr" sz="quarter" idx="3"/>
          </p:nvPr>
        </p:nvSpPr>
        <p:spPr>
          <a:xfrm>
            <a:off x="2979869" y="6356351"/>
            <a:ext cx="6232264" cy="365125"/>
          </a:xfrm>
          <a:prstGeom prst="rect">
            <a:avLst/>
          </a:prstGeom>
        </p:spPr>
        <p:txBody>
          <a:bodyPr vert="horz" lIns="91440" tIns="45720" rIns="91440" bIns="45720" rtlCol="0" anchor="ctr"/>
          <a:lstStyle>
            <a:lvl1pPr algn="ctr">
              <a:defRPr sz="1000">
                <a:solidFill>
                  <a:srgbClr val="004899"/>
                </a:solidFill>
              </a:defRPr>
            </a:lvl1pPr>
          </a:lstStyle>
          <a:p>
            <a:r>
              <a:rPr lang="en-US"/>
              <a:t>HJK HELSINKI   –   BOLT ARENA   –   URHEILUKATU 5, 00250 HELSINKI   –   HJK.FI</a:t>
            </a:r>
          </a:p>
        </p:txBody>
      </p:sp>
      <p:sp>
        <p:nvSpPr>
          <p:cNvPr id="8" name="Slide Number Placeholder 5"/>
          <p:cNvSpPr>
            <a:spLocks noGrp="1"/>
          </p:cNvSpPr>
          <p:nvPr>
            <p:ph type="sldNum" sz="quarter" idx="4"/>
          </p:nvPr>
        </p:nvSpPr>
        <p:spPr>
          <a:xfrm>
            <a:off x="9593133" y="6356351"/>
            <a:ext cx="176066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3BC15-C07D-514D-AB64-BD388C92476B}" type="slidenum">
              <a:rPr lang="fi-FI" smtClean="0"/>
              <a:t>‹#›</a:t>
            </a:fld>
            <a:endParaRPr lang="fi-FI"/>
          </a:p>
        </p:txBody>
      </p:sp>
    </p:spTree>
    <p:extLst>
      <p:ext uri="{BB962C8B-B14F-4D97-AF65-F5344CB8AC3E}">
        <p14:creationId xmlns:p14="http://schemas.microsoft.com/office/powerpoint/2010/main" val="1888582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fi-FI"/>
              <a:t>Muokkaa ots. perustyyl. napsautt.</a:t>
            </a:r>
            <a:endParaRPr lang="en-US"/>
          </a:p>
        </p:txBody>
      </p:sp>
      <p:sp>
        <p:nvSpPr>
          <p:cNvPr id="3" name="Text Placeholder 2"/>
          <p:cNvSpPr>
            <a:spLocks noGrp="1"/>
          </p:cNvSpPr>
          <p:nvPr>
            <p:ph type="body" idx="1"/>
          </p:nvPr>
        </p:nvSpPr>
        <p:spPr>
          <a:xfrm>
            <a:off x="839788" y="1690688"/>
            <a:ext cx="5157787" cy="814387"/>
          </a:xfrm>
        </p:spPr>
        <p:txBody>
          <a:bodyPr anchor="t"/>
          <a:lstStyle>
            <a:lvl1pPr marL="0" indent="0">
              <a:buNone/>
              <a:defRPr sz="2400" b="1">
                <a:solidFill>
                  <a:srgbClr val="004899"/>
                </a:solidFill>
              </a:defRPr>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Text Placeholder 4"/>
          <p:cNvSpPr>
            <a:spLocks noGrp="1"/>
          </p:cNvSpPr>
          <p:nvPr>
            <p:ph type="body" sz="quarter" idx="3"/>
          </p:nvPr>
        </p:nvSpPr>
        <p:spPr>
          <a:xfrm>
            <a:off x="6172200" y="1690688"/>
            <a:ext cx="5183188" cy="814387"/>
          </a:xfrm>
        </p:spPr>
        <p:txBody>
          <a:bodyPr anchor="t"/>
          <a:lstStyle>
            <a:lvl1pPr marL="0" indent="0">
              <a:buNone/>
              <a:defRPr sz="2400" b="1">
                <a:solidFill>
                  <a:srgbClr val="004899"/>
                </a:solidFill>
              </a:defRPr>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fi-FI" noProof="0"/>
              <a:t>Muokkaa tekstin perustyylejä napsauttamalla</a:t>
            </a:r>
          </a:p>
        </p:txBody>
      </p:sp>
      <p:sp>
        <p:nvSpPr>
          <p:cNvPr id="6" name="Content Placeholder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8" name="Footer Placeholder 4"/>
          <p:cNvSpPr>
            <a:spLocks noGrp="1"/>
          </p:cNvSpPr>
          <p:nvPr>
            <p:ph type="ftr" sz="quarter" idx="10"/>
          </p:nvPr>
        </p:nvSpPr>
        <p:spPr>
          <a:xfrm>
            <a:off x="2979869" y="6356351"/>
            <a:ext cx="6232264" cy="365125"/>
          </a:xfrm>
          <a:prstGeom prst="rect">
            <a:avLst/>
          </a:prstGeom>
        </p:spPr>
        <p:txBody>
          <a:bodyPr vert="horz" lIns="91440" tIns="45720" rIns="91440" bIns="45720" rtlCol="0" anchor="ctr"/>
          <a:lstStyle>
            <a:lvl1pPr algn="ctr">
              <a:defRPr sz="1000">
                <a:solidFill>
                  <a:srgbClr val="004899"/>
                </a:solidFill>
              </a:defRPr>
            </a:lvl1pPr>
          </a:lstStyle>
          <a:p>
            <a:r>
              <a:rPr lang="en-US"/>
              <a:t>HJK HELSINKI   –   BOLT ARENA   –   URHEILUKATU 5, 00250 HELSINKI   –   HJK.FI</a:t>
            </a:r>
          </a:p>
        </p:txBody>
      </p:sp>
      <p:sp>
        <p:nvSpPr>
          <p:cNvPr id="10" name="Slide Number Placeholder 5"/>
          <p:cNvSpPr>
            <a:spLocks noGrp="1"/>
          </p:cNvSpPr>
          <p:nvPr>
            <p:ph type="sldNum" sz="quarter" idx="12"/>
          </p:nvPr>
        </p:nvSpPr>
        <p:spPr>
          <a:xfrm>
            <a:off x="9593133" y="6356351"/>
            <a:ext cx="176066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3BC15-C07D-514D-AB64-BD388C92476B}" type="slidenum">
              <a:rPr lang="fi-FI" smtClean="0"/>
              <a:t>‹#›</a:t>
            </a:fld>
            <a:endParaRPr lang="fi-FI"/>
          </a:p>
        </p:txBody>
      </p:sp>
    </p:spTree>
    <p:extLst>
      <p:ext uri="{BB962C8B-B14F-4D97-AF65-F5344CB8AC3E}">
        <p14:creationId xmlns:p14="http://schemas.microsoft.com/office/powerpoint/2010/main" val="1592144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fi-FI" noProof="0"/>
              <a:t>Muokkaa ots. perustyyl. napsautt.</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Footer Placeholder 4"/>
          <p:cNvSpPr>
            <a:spLocks noGrp="1"/>
          </p:cNvSpPr>
          <p:nvPr>
            <p:ph type="ftr" sz="quarter" idx="3"/>
          </p:nvPr>
        </p:nvSpPr>
        <p:spPr>
          <a:xfrm>
            <a:off x="2979869" y="6356351"/>
            <a:ext cx="6232264" cy="365125"/>
          </a:xfrm>
          <a:prstGeom prst="rect">
            <a:avLst/>
          </a:prstGeom>
        </p:spPr>
        <p:txBody>
          <a:bodyPr vert="horz" lIns="91440" tIns="45720" rIns="91440" bIns="45720" rtlCol="0" anchor="ctr"/>
          <a:lstStyle>
            <a:lvl1pPr algn="ctr">
              <a:defRPr sz="1000" b="0" i="0">
                <a:solidFill>
                  <a:srgbClr val="004899"/>
                </a:solidFill>
                <a:latin typeface="Montserrat Medium" pitchFamily="2" charset="77"/>
              </a:defRPr>
            </a:lvl1pPr>
          </a:lstStyle>
          <a:p>
            <a:r>
              <a:rPr lang="en-US"/>
              <a:t>HJK HELSINKI   –   BOLT ARENA   –   URHEILUKATU 5, 00250 HELSINKI   –   HJK.FI</a:t>
            </a:r>
            <a:endParaRPr lang="en-US">
              <a:latin typeface="Montserrat Medium" pitchFamily="2" charset="77"/>
            </a:endParaRPr>
          </a:p>
        </p:txBody>
      </p:sp>
      <p:sp>
        <p:nvSpPr>
          <p:cNvPr id="6" name="Slide Number Placeholder 5"/>
          <p:cNvSpPr>
            <a:spLocks noGrp="1"/>
          </p:cNvSpPr>
          <p:nvPr>
            <p:ph type="sldNum" sz="quarter" idx="4"/>
          </p:nvPr>
        </p:nvSpPr>
        <p:spPr>
          <a:xfrm>
            <a:off x="9593133" y="6356351"/>
            <a:ext cx="1760668" cy="365125"/>
          </a:xfrm>
          <a:prstGeom prst="rect">
            <a:avLst/>
          </a:prstGeom>
        </p:spPr>
        <p:txBody>
          <a:bodyPr vert="horz" lIns="91440" tIns="45720" rIns="91440" bIns="45720" rtlCol="0" anchor="ctr"/>
          <a:lstStyle>
            <a:lvl1pPr algn="r">
              <a:defRPr sz="1200" b="0" i="0">
                <a:solidFill>
                  <a:schemeClr val="tx1">
                    <a:tint val="75000"/>
                  </a:schemeClr>
                </a:solidFill>
                <a:latin typeface="Montserrat Medium" pitchFamily="2" charset="77"/>
              </a:defRPr>
            </a:lvl1pPr>
          </a:lstStyle>
          <a:p>
            <a:fld id="{E183BC15-C07D-514D-AB64-BD388C92476B}" type="slidenum">
              <a:rPr lang="fi-FI" smtClean="0"/>
              <a:pPr/>
              <a:t>‹#›</a:t>
            </a:fld>
            <a:endParaRPr lang="fi-FI">
              <a:latin typeface="Montserrat Medium" pitchFamily="2" charset="77"/>
            </a:endParaRPr>
          </a:p>
        </p:txBody>
      </p:sp>
    </p:spTree>
    <p:extLst>
      <p:ext uri="{BB962C8B-B14F-4D97-AF65-F5344CB8AC3E}">
        <p14:creationId xmlns:p14="http://schemas.microsoft.com/office/powerpoint/2010/main" val="2090992853"/>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6" r:id="rId3"/>
    <p:sldLayoutId id="2147483667" r:id="rId4"/>
    <p:sldLayoutId id="2147483650" r:id="rId5"/>
    <p:sldLayoutId id="2147483665" r:id="rId6"/>
    <p:sldLayoutId id="2147483651" r:id="rId7"/>
    <p:sldLayoutId id="2147483652" r:id="rId8"/>
    <p:sldLayoutId id="2147483653" r:id="rId9"/>
    <p:sldLayoutId id="2147483657" r:id="rId10"/>
    <p:sldLayoutId id="2147483654" r:id="rId11"/>
    <p:sldLayoutId id="2147483655" r:id="rId12"/>
    <p:sldLayoutId id="2147483660" r:id="rId13"/>
    <p:sldLayoutId id="2147483661" r:id="rId14"/>
    <p:sldLayoutId id="2147483662" r:id="rId15"/>
  </p:sldLayoutIdLst>
  <p:hf sldNum="0" hdr="0" ftr="0" dt="0"/>
  <p:txStyles>
    <p:title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p:titleStyle>
    <p:bodyStyle>
      <a:lvl1pPr marL="228602" indent="-228602" algn="l" defTabSz="914406" rtl="0" eaLnBrk="1" latinLnBrk="0" hangingPunct="1">
        <a:lnSpc>
          <a:spcPct val="90000"/>
        </a:lnSpc>
        <a:spcBef>
          <a:spcPts val="1000"/>
        </a:spcBef>
        <a:buFont typeface="Arial"/>
        <a:buChar char="•"/>
        <a:defRPr sz="2000" kern="1200" spc="0">
          <a:solidFill>
            <a:schemeClr val="tx1"/>
          </a:solidFill>
          <a:latin typeface="Montserrat Medium" panose="00000600000000000000" pitchFamily="50" charset="0"/>
          <a:ea typeface="Open Sans" panose="020B0606030504020204" pitchFamily="34" charset="0"/>
          <a:cs typeface="Open Sans" panose="020B0606030504020204" pitchFamily="34" charset="0"/>
        </a:defRPr>
      </a:lvl1pPr>
      <a:lvl2pPr marL="685804" indent="-228602" algn="l" defTabSz="914406" rtl="0" eaLnBrk="1" latinLnBrk="0" hangingPunct="1">
        <a:lnSpc>
          <a:spcPct val="90000"/>
        </a:lnSpc>
        <a:spcBef>
          <a:spcPts val="500"/>
        </a:spcBef>
        <a:buFont typeface="Arial"/>
        <a:buChar char="•"/>
        <a:defRPr sz="1800" kern="1200" spc="0">
          <a:solidFill>
            <a:schemeClr val="tx1"/>
          </a:solidFill>
          <a:latin typeface="Montserrat Medium" panose="00000600000000000000" pitchFamily="50" charset="0"/>
          <a:ea typeface="Open Sans" panose="020B0606030504020204" pitchFamily="34" charset="0"/>
          <a:cs typeface="Open Sans" panose="020B0606030504020204" pitchFamily="34" charset="0"/>
        </a:defRPr>
      </a:lvl2pPr>
      <a:lvl3pPr marL="1143008" indent="-228602" algn="l" defTabSz="914406" rtl="0" eaLnBrk="1" latinLnBrk="0" hangingPunct="1">
        <a:lnSpc>
          <a:spcPct val="90000"/>
        </a:lnSpc>
        <a:spcBef>
          <a:spcPts val="500"/>
        </a:spcBef>
        <a:buFont typeface="Arial"/>
        <a:buChar char="•"/>
        <a:defRPr sz="1600" kern="1200" spc="0">
          <a:solidFill>
            <a:schemeClr val="tx1"/>
          </a:solidFill>
          <a:latin typeface="Montserrat Medium" panose="00000600000000000000" pitchFamily="50" charset="0"/>
          <a:ea typeface="Open Sans" panose="020B0606030504020204" pitchFamily="34" charset="0"/>
          <a:cs typeface="Open Sans" panose="020B0606030504020204" pitchFamily="34" charset="0"/>
        </a:defRPr>
      </a:lvl3pPr>
      <a:lvl4pPr marL="1600210" indent="-228602" algn="l" defTabSz="914406" rtl="0" eaLnBrk="1" latinLnBrk="0" hangingPunct="1">
        <a:lnSpc>
          <a:spcPct val="90000"/>
        </a:lnSpc>
        <a:spcBef>
          <a:spcPts val="500"/>
        </a:spcBef>
        <a:buFont typeface="Arial"/>
        <a:buChar char="•"/>
        <a:defRPr sz="1400" kern="1200" spc="0">
          <a:solidFill>
            <a:schemeClr val="tx1"/>
          </a:solidFill>
          <a:latin typeface="Montserrat Medium" panose="00000600000000000000" pitchFamily="50" charset="0"/>
          <a:ea typeface="Open Sans" panose="020B0606030504020204" pitchFamily="34" charset="0"/>
          <a:cs typeface="Open Sans" panose="020B0606030504020204" pitchFamily="34" charset="0"/>
        </a:defRPr>
      </a:lvl4pPr>
      <a:lvl5pPr marL="2057413" indent="-228602" algn="l" defTabSz="914406" rtl="0" eaLnBrk="1" latinLnBrk="0" hangingPunct="1">
        <a:lnSpc>
          <a:spcPct val="90000"/>
        </a:lnSpc>
        <a:spcBef>
          <a:spcPts val="500"/>
        </a:spcBef>
        <a:buFont typeface="Arial"/>
        <a:buChar char="•"/>
        <a:defRPr sz="1400" kern="1200" spc="0">
          <a:solidFill>
            <a:schemeClr val="tx1"/>
          </a:solidFill>
          <a:latin typeface="Montserrat Medium" panose="00000600000000000000" pitchFamily="50" charset="0"/>
          <a:ea typeface="Open Sans" panose="020B0606030504020204" pitchFamily="34" charset="0"/>
          <a:cs typeface="Open Sans" panose="020B0606030504020204" pitchFamily="34" charset="0"/>
        </a:defRPr>
      </a:lvl5pPr>
      <a:lvl6pPr marL="2514617" indent="-228602" algn="l" defTabSz="914406"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6" rtl="0" eaLnBrk="1" latinLnBrk="0" hangingPunct="1">
        <a:defRPr sz="1800" kern="1200">
          <a:solidFill>
            <a:schemeClr val="tx1"/>
          </a:solidFill>
          <a:latin typeface="+mn-lt"/>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5" algn="l" defTabSz="914406" rtl="0" eaLnBrk="1" latinLnBrk="0" hangingPunct="1">
        <a:defRPr sz="1800" kern="1200">
          <a:solidFill>
            <a:schemeClr val="tx1"/>
          </a:solidFill>
          <a:latin typeface="+mn-lt"/>
          <a:ea typeface="+mn-ea"/>
          <a:cs typeface="+mn-cs"/>
        </a:defRPr>
      </a:lvl6pPr>
      <a:lvl7pPr marL="2743218" algn="l" defTabSz="914406" rtl="0" eaLnBrk="1" latinLnBrk="0" hangingPunct="1">
        <a:defRPr sz="1800" kern="1200">
          <a:solidFill>
            <a:schemeClr val="tx1"/>
          </a:solidFill>
          <a:latin typeface="+mn-lt"/>
          <a:ea typeface="+mn-ea"/>
          <a:cs typeface="+mn-cs"/>
        </a:defRPr>
      </a:lvl7pPr>
      <a:lvl8pPr marL="3200421" algn="l" defTabSz="914406" rtl="0" eaLnBrk="1" latinLnBrk="0" hangingPunct="1">
        <a:defRPr sz="1800" kern="1200">
          <a:solidFill>
            <a:schemeClr val="tx1"/>
          </a:solidFill>
          <a:latin typeface="+mn-lt"/>
          <a:ea typeface="+mn-ea"/>
          <a:cs typeface="+mn-cs"/>
        </a:defRPr>
      </a:lvl8pPr>
      <a:lvl9pPr marL="3657624" algn="l" defTabSz="91440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microsoft.com/office/2018/10/relationships/comments" Target="../comments/modernComment_131_1431DD1C.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microsoft.com/office/2018/10/relationships/comments" Target="../comments/modernComment_12E_FE900A5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microsoft.com/office/2018/10/relationships/comments" Target="../comments/modernComment_12F_F05768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microsoft.com/office/2018/10/relationships/comments" Target="../comments/modernComment_132_46016DFC.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microsoft.com/office/2018/10/relationships/comments" Target="../comments/modernComment_13B_DF513CB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microsoft.com/office/2018/10/relationships/comments" Target="../comments/modernComment_135_D1D41AB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microsoft.com/office/2018/10/relationships/comments" Target="../comments/modernComment_137_624871D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microsoft.com/office/2018/10/relationships/comments" Target="../comments/modernComment_13C_92B0129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microsoft.com/office/2018/10/relationships/comments" Target="../comments/modernComment_13E_3DA6997C.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microsoft.com/office/2018/10/relationships/comments" Target="../comments/modernComment_133_A9718E9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6AF94C82-3530-524D-F1DE-D0216F50FA15}"/>
              </a:ext>
            </a:extLst>
          </p:cNvPr>
          <p:cNvPicPr>
            <a:picLocks noChangeAspect="1"/>
          </p:cNvPicPr>
          <p:nvPr/>
        </p:nvPicPr>
        <p:blipFill rotWithShape="1">
          <a:blip r:embed="rId2"/>
          <a:srcRect t="7807" b="7807"/>
          <a:stretch/>
        </p:blipFill>
        <p:spPr>
          <a:xfrm>
            <a:off x="0" y="-1"/>
            <a:ext cx="12192000" cy="6858001"/>
          </a:xfrm>
          <a:prstGeom prst="rect">
            <a:avLst/>
          </a:prstGeom>
        </p:spPr>
      </p:pic>
      <p:sp>
        <p:nvSpPr>
          <p:cNvPr id="2" name="Otsikko 1">
            <a:extLst>
              <a:ext uri="{FF2B5EF4-FFF2-40B4-BE49-F238E27FC236}">
                <a16:creationId xmlns:a16="http://schemas.microsoft.com/office/drawing/2014/main" id="{E7B65E97-4EB6-E557-9D9F-D158C6E6FC43}"/>
              </a:ext>
            </a:extLst>
          </p:cNvPr>
          <p:cNvSpPr>
            <a:spLocks noGrp="1"/>
          </p:cNvSpPr>
          <p:nvPr>
            <p:ph type="title"/>
          </p:nvPr>
        </p:nvSpPr>
        <p:spPr>
          <a:xfrm>
            <a:off x="567090" y="2525912"/>
            <a:ext cx="4983479" cy="6233795"/>
          </a:xfrm>
        </p:spPr>
        <p:txBody>
          <a:bodyPr>
            <a:noAutofit/>
          </a:bodyPr>
          <a:lstStyle/>
          <a:p>
            <a:pPr algn="l"/>
            <a:r>
              <a:rPr lang="fi-FI">
                <a:solidFill>
                  <a:schemeClr val="bg1"/>
                </a:solidFill>
              </a:rPr>
              <a:t>TOIMINTA-</a:t>
            </a:r>
            <a:br>
              <a:rPr lang="fi-FI">
                <a:solidFill>
                  <a:schemeClr val="bg1"/>
                </a:solidFill>
              </a:rPr>
            </a:br>
            <a:r>
              <a:rPr lang="fi-FI">
                <a:solidFill>
                  <a:schemeClr val="bg1"/>
                </a:solidFill>
              </a:rPr>
              <a:t>KATSAUS</a:t>
            </a:r>
            <a:br>
              <a:rPr lang="fi-FI">
                <a:solidFill>
                  <a:schemeClr val="bg1"/>
                </a:solidFill>
              </a:rPr>
            </a:br>
            <a:br>
              <a:rPr lang="fi-FI">
                <a:solidFill>
                  <a:schemeClr val="bg1"/>
                </a:solidFill>
              </a:rPr>
            </a:br>
            <a:r>
              <a:rPr lang="fi-FI" sz="3200">
                <a:solidFill>
                  <a:schemeClr val="bg1"/>
                </a:solidFill>
              </a:rPr>
              <a:t>HJK RY | 2023</a:t>
            </a:r>
            <a:br>
              <a:rPr lang="fi-FI">
                <a:solidFill>
                  <a:schemeClr val="bg1"/>
                </a:solidFill>
              </a:rPr>
            </a:br>
            <a:endParaRPr lang="en-GB">
              <a:solidFill>
                <a:schemeClr val="bg1"/>
              </a:solidFill>
            </a:endParaRPr>
          </a:p>
        </p:txBody>
      </p:sp>
      <p:pic>
        <p:nvPicPr>
          <p:cNvPr id="6" name="Kuva 5">
            <a:extLst>
              <a:ext uri="{FF2B5EF4-FFF2-40B4-BE49-F238E27FC236}">
                <a16:creationId xmlns:a16="http://schemas.microsoft.com/office/drawing/2014/main" id="{4FA1C1EF-9FAB-C228-20DC-FC592DE6B21B}"/>
              </a:ext>
            </a:extLst>
          </p:cNvPr>
          <p:cNvPicPr>
            <a:picLocks noChangeAspect="1"/>
          </p:cNvPicPr>
          <p:nvPr/>
        </p:nvPicPr>
        <p:blipFill>
          <a:blip r:embed="rId3"/>
          <a:stretch>
            <a:fillRect/>
          </a:stretch>
        </p:blipFill>
        <p:spPr>
          <a:xfrm>
            <a:off x="10856094" y="243205"/>
            <a:ext cx="1182437" cy="1402715"/>
          </a:xfrm>
          <a:prstGeom prst="rect">
            <a:avLst/>
          </a:prstGeom>
        </p:spPr>
      </p:pic>
    </p:spTree>
    <p:extLst>
      <p:ext uri="{BB962C8B-B14F-4D97-AF65-F5344CB8AC3E}">
        <p14:creationId xmlns:p14="http://schemas.microsoft.com/office/powerpoint/2010/main" val="119962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E79325-9777-64F8-AF99-B54E2495C676}"/>
              </a:ext>
            </a:extLst>
          </p:cNvPr>
          <p:cNvSpPr>
            <a:spLocks noGrp="1"/>
          </p:cNvSpPr>
          <p:nvPr>
            <p:ph type="title"/>
          </p:nvPr>
        </p:nvSpPr>
        <p:spPr>
          <a:xfrm>
            <a:off x="705276" y="584325"/>
            <a:ext cx="10515600" cy="1325563"/>
          </a:xfrm>
        </p:spPr>
        <p:txBody>
          <a:bodyPr/>
          <a:lstStyle/>
          <a:p>
            <a:pPr algn="l"/>
            <a:r>
              <a:rPr lang="fi-FI"/>
              <a:t>Iltapäivätoiminta</a:t>
            </a:r>
            <a:endParaRPr lang="en-GB"/>
          </a:p>
        </p:txBody>
      </p:sp>
      <p:sp>
        <p:nvSpPr>
          <p:cNvPr id="3" name="Tekstiruutu 2">
            <a:extLst>
              <a:ext uri="{FF2B5EF4-FFF2-40B4-BE49-F238E27FC236}">
                <a16:creationId xmlns:a16="http://schemas.microsoft.com/office/drawing/2014/main" id="{A44BE04C-CF27-C0B2-C4AB-43B744C39501}"/>
              </a:ext>
            </a:extLst>
          </p:cNvPr>
          <p:cNvSpPr txBox="1"/>
          <p:nvPr/>
        </p:nvSpPr>
        <p:spPr>
          <a:xfrm>
            <a:off x="705277" y="1715260"/>
            <a:ext cx="7611962" cy="4489872"/>
          </a:xfrm>
          <a:prstGeom prst="rect">
            <a:avLst/>
          </a:prstGeom>
          <a:noFill/>
        </p:spPr>
        <p:txBody>
          <a:bodyPr wrap="square" lIns="91440" tIns="45720" rIns="91440" bIns="45720" rtlCol="0" anchor="t">
            <a:spAutoFit/>
          </a:bodyPr>
          <a:lstStyle/>
          <a:p>
            <a:endParaRPr lang="en-GB" sz="1500">
              <a:effectLst/>
              <a:latin typeface="Calibri" panose="020F0502020204030204" pitchFamily="34" charset="0"/>
              <a:ea typeface="Times New Roman" panose="02020603050405020304" pitchFamily="18" charset="0"/>
              <a:cs typeface="Times New Roman" panose="02020603050405020304" pitchFamily="18" charset="0"/>
            </a:endParaRPr>
          </a:p>
          <a:p>
            <a:r>
              <a:rPr lang="fi-FI" sz="1500">
                <a:latin typeface="Calibri Light"/>
                <a:cs typeface="Calibri Light"/>
              </a:rPr>
              <a:t>HJK toimii Helsingin kaupungin kasvatuksen ja koulutuksen toimialan iltapäivätoiminnan palveluntuottajana. Iltapäiväkerhot on suunnattu 1.–2.-luokkalaisille koululaisille ja 3.–9.-luokkalaisille erityisen tuen oppilaille. Kerhotoimintaa järjestetään 25 tuntia viikossa, arkipäivisin klo 12–17. </a:t>
            </a:r>
            <a:endParaRPr lang="en-GB" sz="1500">
              <a:latin typeface="Calibri Light" panose="020F0302020204030204" pitchFamily="34" charset="0"/>
              <a:cs typeface="Calibri Light" panose="020F0302020204030204" pitchFamily="34" charset="0"/>
            </a:endParaRPr>
          </a:p>
          <a:p>
            <a:endParaRPr lang="en-GB" sz="1500">
              <a:latin typeface="Calibri Light" panose="020F0302020204030204" pitchFamily="34" charset="0"/>
              <a:cs typeface="Calibri Light" panose="020F0302020204030204" pitchFamily="34" charset="0"/>
            </a:endParaRPr>
          </a:p>
          <a:p>
            <a:r>
              <a:rPr lang="fi-FI" sz="1500">
                <a:latin typeface="Calibri Light"/>
                <a:ea typeface="Calibri Light"/>
                <a:cs typeface="Calibri Light"/>
              </a:rPr>
              <a:t>Syksyllä 2023 Töölön kaksi iltapäiväkerhoa yhdistyivät, jolloin toimipisteitä oli 13:n sijaan 12. Muutoksesta huolimatta lapsilukumäärä pysyi kuitenkin lähes samana. </a:t>
            </a:r>
          </a:p>
          <a:p>
            <a:endParaRPr lang="en-GB" sz="1500">
              <a:latin typeface="Calibri Light" panose="020F0302020204030204" pitchFamily="34" charset="0"/>
              <a:ea typeface="Calibri Light" panose="020F0302020204030204" pitchFamily="34" charset="0"/>
              <a:cs typeface="Calibri Light" panose="020F0302020204030204" pitchFamily="34" charset="0"/>
            </a:endParaRPr>
          </a:p>
          <a:p>
            <a:r>
              <a:rPr lang="fi-FI" sz="1500">
                <a:latin typeface="Calibri Light"/>
                <a:ea typeface="Calibri Light"/>
                <a:cs typeface="Calibri Light"/>
              </a:rPr>
              <a:t>HJK käyttää toiminnassaan keskiarvomitoitusta 10 lasta/ohjaaja. HJK iltapäivätoiminta työllisti vuonna 2023 noin 80 ohjaajaa. Iltapäiväkerhotoiminnan ohjaajista noin 25 työskenteli yhdistelmätyöntekijöinä, joiden työnkuvaan sisältyi iltapäiväkerho-ohjauksen lisäksi valmennusta.</a:t>
            </a:r>
            <a:endParaRPr lang="fi-FI">
              <a:latin typeface="Calibri Light"/>
              <a:ea typeface="Calibri Light"/>
              <a:cs typeface="Calibri Light"/>
            </a:endParaRPr>
          </a:p>
          <a:p>
            <a:endParaRPr lang="en-GB" sz="1500">
              <a:latin typeface="Calibri Light" panose="020F0302020204030204" pitchFamily="34" charset="0"/>
              <a:cs typeface="Calibri Light" panose="020F0302020204030204" pitchFamily="34" charset="0"/>
            </a:endParaRPr>
          </a:p>
          <a:p>
            <a:r>
              <a:rPr lang="fi-FI" sz="1500">
                <a:latin typeface="Calibri Light"/>
                <a:cs typeface="Calibri Light"/>
              </a:rPr>
              <a:t>HJK-iltapäivätoiminnan liikevaihto oli n. 1,5 miljoonaa euroa. Iltapäivätoiminnan tuloista yli 85 % käytettiin työntekijöiden palkkakuluihin. Hallinnollisesti iltapäivätoiminta uudelleenorganisoitiin uusien kehityspäälliköiden vuoksi kolmelle eri maantieteelliselle alueelle. </a:t>
            </a:r>
            <a:endParaRPr lang="en-GB" sz="1500">
              <a:latin typeface="Calibri Light" panose="020F0302020204030204" pitchFamily="34" charset="0"/>
              <a:cs typeface="Calibri Light" panose="020F0302020204030204" pitchFamily="34" charset="0"/>
            </a:endParaRPr>
          </a:p>
          <a:p>
            <a:endParaRPr lang="en-GB" sz="1500">
              <a:latin typeface="Calibri Light" panose="020F0302020204030204" pitchFamily="34" charset="0"/>
              <a:cs typeface="Calibri Light" panose="020F0302020204030204" pitchFamily="34" charset="0"/>
            </a:endParaRPr>
          </a:p>
          <a:p>
            <a:endParaRPr lang="en-GB" sz="1500"/>
          </a:p>
        </p:txBody>
      </p:sp>
      <p:sp>
        <p:nvSpPr>
          <p:cNvPr id="4" name="Otsikko 1">
            <a:extLst>
              <a:ext uri="{FF2B5EF4-FFF2-40B4-BE49-F238E27FC236}">
                <a16:creationId xmlns:a16="http://schemas.microsoft.com/office/drawing/2014/main" id="{2944FC12-6697-E6DB-7E12-938AD62ADD98}"/>
              </a:ext>
            </a:extLst>
          </p:cNvPr>
          <p:cNvSpPr txBox="1">
            <a:spLocks/>
          </p:cNvSpPr>
          <p:nvPr/>
        </p:nvSpPr>
        <p:spPr>
          <a:xfrm>
            <a:off x="9348828" y="1906795"/>
            <a:ext cx="2391725" cy="1803374"/>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l"/>
            <a:r>
              <a:rPr lang="fi-FI" sz="4800">
                <a:solidFill>
                  <a:srgbClr val="002060"/>
                </a:solidFill>
                <a:latin typeface="Montserrat ExtraBold"/>
              </a:rPr>
              <a:t>12</a:t>
            </a:r>
            <a:endParaRPr lang="fi-FI" sz="4800">
              <a:solidFill>
                <a:srgbClr val="002060"/>
              </a:solidFill>
            </a:endParaRPr>
          </a:p>
          <a:p>
            <a:pPr algn="l"/>
            <a:r>
              <a:rPr lang="fi-FI" sz="2000">
                <a:solidFill>
                  <a:srgbClr val="002060"/>
                </a:solidFill>
              </a:rPr>
              <a:t>toimipistettä</a:t>
            </a:r>
            <a:endParaRPr lang="en-GB" sz="900">
              <a:solidFill>
                <a:srgbClr val="002060"/>
              </a:solidFill>
            </a:endParaRPr>
          </a:p>
        </p:txBody>
      </p:sp>
      <p:sp>
        <p:nvSpPr>
          <p:cNvPr id="5" name="Otsikko 1">
            <a:extLst>
              <a:ext uri="{FF2B5EF4-FFF2-40B4-BE49-F238E27FC236}">
                <a16:creationId xmlns:a16="http://schemas.microsoft.com/office/drawing/2014/main" id="{7665F6EE-F58E-6642-70D0-B5D98AA92057}"/>
              </a:ext>
            </a:extLst>
          </p:cNvPr>
          <p:cNvSpPr txBox="1">
            <a:spLocks/>
          </p:cNvSpPr>
          <p:nvPr/>
        </p:nvSpPr>
        <p:spPr>
          <a:xfrm>
            <a:off x="9348828" y="4304260"/>
            <a:ext cx="2698293" cy="911184"/>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l"/>
            <a:r>
              <a:rPr lang="fi-FI" sz="2400">
                <a:solidFill>
                  <a:srgbClr val="002060"/>
                </a:solidFill>
                <a:latin typeface="Montserrat ExtraBold"/>
              </a:rPr>
              <a:t>n. </a:t>
            </a:r>
            <a:r>
              <a:rPr lang="fi-FI" sz="4800">
                <a:solidFill>
                  <a:srgbClr val="002060"/>
                </a:solidFill>
                <a:latin typeface="Montserrat ExtraBold"/>
              </a:rPr>
              <a:t>710</a:t>
            </a:r>
            <a:endParaRPr lang="fi-FI" sz="4800">
              <a:solidFill>
                <a:srgbClr val="002060"/>
              </a:solidFill>
            </a:endParaRPr>
          </a:p>
          <a:p>
            <a:pPr algn="l"/>
            <a:r>
              <a:rPr lang="fi-FI" sz="2000">
                <a:solidFill>
                  <a:srgbClr val="002060"/>
                </a:solidFill>
                <a:latin typeface="Montserrat ExtraBold"/>
              </a:rPr>
              <a:t>lasta</a:t>
            </a:r>
            <a:endParaRPr lang="fi-FI" sz="4800">
              <a:solidFill>
                <a:srgbClr val="002060"/>
              </a:solidFill>
            </a:endParaRPr>
          </a:p>
        </p:txBody>
      </p:sp>
      <p:sp>
        <p:nvSpPr>
          <p:cNvPr id="6" name="Nuoli: Nuolenkärki 5">
            <a:extLst>
              <a:ext uri="{FF2B5EF4-FFF2-40B4-BE49-F238E27FC236}">
                <a16:creationId xmlns:a16="http://schemas.microsoft.com/office/drawing/2014/main" id="{836BA5D5-8F47-FD96-DBAF-C19E7FC5AB49}"/>
              </a:ext>
            </a:extLst>
          </p:cNvPr>
          <p:cNvSpPr/>
          <p:nvPr/>
        </p:nvSpPr>
        <p:spPr>
          <a:xfrm>
            <a:off x="8567285" y="2683791"/>
            <a:ext cx="193964" cy="249382"/>
          </a:xfrm>
          <a:prstGeom prst="chevron">
            <a:avLst/>
          </a:prstGeom>
          <a:solidFill>
            <a:srgbClr val="F0C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Nuoli: Nuolenkärki 6">
            <a:extLst>
              <a:ext uri="{FF2B5EF4-FFF2-40B4-BE49-F238E27FC236}">
                <a16:creationId xmlns:a16="http://schemas.microsoft.com/office/drawing/2014/main" id="{82F83B6B-51FA-92E5-E4FA-87C4CF93B409}"/>
              </a:ext>
            </a:extLst>
          </p:cNvPr>
          <p:cNvSpPr/>
          <p:nvPr/>
        </p:nvSpPr>
        <p:spPr>
          <a:xfrm>
            <a:off x="8567285" y="4533834"/>
            <a:ext cx="193964" cy="249382"/>
          </a:xfrm>
          <a:prstGeom prst="chevron">
            <a:avLst/>
          </a:prstGeom>
          <a:solidFill>
            <a:srgbClr val="F0C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38812188"/>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E79325-9777-64F8-AF99-B54E2495C676}"/>
              </a:ext>
            </a:extLst>
          </p:cNvPr>
          <p:cNvSpPr>
            <a:spLocks noGrp="1"/>
          </p:cNvSpPr>
          <p:nvPr>
            <p:ph type="title"/>
          </p:nvPr>
        </p:nvSpPr>
        <p:spPr>
          <a:xfrm>
            <a:off x="838201" y="734697"/>
            <a:ext cx="10515600" cy="1325563"/>
          </a:xfrm>
        </p:spPr>
        <p:txBody>
          <a:bodyPr/>
          <a:lstStyle/>
          <a:p>
            <a:pPr algn="l"/>
            <a:r>
              <a:rPr lang="fi-FI"/>
              <a:t>Futiskoulut</a:t>
            </a:r>
            <a:endParaRPr lang="en-GB"/>
          </a:p>
        </p:txBody>
      </p:sp>
      <p:sp>
        <p:nvSpPr>
          <p:cNvPr id="5" name="Tekstiruutu 4">
            <a:extLst>
              <a:ext uri="{FF2B5EF4-FFF2-40B4-BE49-F238E27FC236}">
                <a16:creationId xmlns:a16="http://schemas.microsoft.com/office/drawing/2014/main" id="{F0699F2C-0521-026F-96DD-988A4252959D}"/>
              </a:ext>
            </a:extLst>
          </p:cNvPr>
          <p:cNvSpPr txBox="1"/>
          <p:nvPr/>
        </p:nvSpPr>
        <p:spPr>
          <a:xfrm>
            <a:off x="838201" y="2071688"/>
            <a:ext cx="5934074" cy="4340997"/>
          </a:xfrm>
          <a:prstGeom prst="rect">
            <a:avLst/>
          </a:prstGeom>
          <a:noFill/>
        </p:spPr>
        <p:txBody>
          <a:bodyPr wrap="square" lIns="91440" tIns="45720" rIns="91440" bIns="45720" anchor="t">
            <a:spAutoFit/>
          </a:bodyPr>
          <a:lstStyle/>
          <a:p>
            <a:pPr>
              <a:lnSpc>
                <a:spcPct val="107000"/>
              </a:lnSpc>
              <a:spcAft>
                <a:spcPts val="800"/>
              </a:spcAft>
            </a:pPr>
            <a:r>
              <a:rPr lang="fi-FI" sz="1500">
                <a:latin typeface="Calibri Light"/>
                <a:ea typeface="Calibri Light"/>
                <a:cs typeface="Calibri Light"/>
              </a:rPr>
              <a:t>HJK:n joukkuetoimintaa ikävaiheissa edeltäviä ympärivuotisia futiskouluja järjestetään lähtökohtaisesti alueilla, joilta futiskoululainen voidaan sujuvasti ohjata HJK:n aloittavan ikäluokan joukkueeseen. Näiden lisäksi toimintaa järjestetään alueilla, joissa toiminta on vuosien varrella vakiintunut.</a:t>
            </a:r>
            <a:endParaRPr lang="en-GB" sz="1500">
              <a:latin typeface="Calibri Light" panose="020F0302020204030204" pitchFamily="34" charset="0"/>
              <a:cs typeface="Calibri Light" panose="020F0302020204030204" pitchFamily="34" charset="0"/>
            </a:endParaRPr>
          </a:p>
          <a:p>
            <a:pPr>
              <a:lnSpc>
                <a:spcPct val="107000"/>
              </a:lnSpc>
              <a:spcAft>
                <a:spcPts val="800"/>
              </a:spcAft>
            </a:pPr>
            <a:r>
              <a:rPr lang="fi-FI" sz="1500">
                <a:latin typeface="Calibri Light"/>
                <a:ea typeface="Calibri Light"/>
                <a:cs typeface="Calibri Light"/>
              </a:rPr>
              <a:t>Vuonna 2023 lasten futiskouluja toteutettiin tällä toimintaperiaatteella Arabianrannassa, Kannelmäessä, Lauttasaaressa, Meilahdessa, Munkkiniemessä, Munkkivuoressa, Malmilla, Ruoholahdessa, Töölössä, HJK East Itä-Helsingin alueella, Kalasatamassa ja Jätkäsaaressa. </a:t>
            </a:r>
            <a:endParaRPr lang="en-GB" sz="1500">
              <a:latin typeface="Calibri Light" panose="020F0302020204030204" pitchFamily="34" charset="0"/>
              <a:cs typeface="Calibri Light" panose="020F0302020204030204" pitchFamily="34" charset="0"/>
            </a:endParaRPr>
          </a:p>
          <a:p>
            <a:pPr>
              <a:lnSpc>
                <a:spcPct val="107000"/>
              </a:lnSpc>
              <a:spcAft>
                <a:spcPts val="800"/>
              </a:spcAft>
            </a:pPr>
            <a:r>
              <a:rPr lang="fi-FI" sz="1500">
                <a:latin typeface="Calibri Light"/>
                <a:ea typeface="Calibri Light"/>
                <a:cs typeface="Calibri Light"/>
              </a:rPr>
              <a:t>Vuoden 2023 aikana perhefutisryhmät perustettiin kaikkiin toimintapisteisiin ja ne keräsivät valtavan suosion. </a:t>
            </a:r>
            <a:endParaRPr lang="fi-FI" sz="1500">
              <a:latin typeface="Calibri Light" panose="020F0302020204030204" pitchFamily="34" charset="0"/>
              <a:ea typeface="Calibri Light"/>
              <a:cs typeface="Calibri Light" panose="020F0302020204030204" pitchFamily="34" charset="0"/>
            </a:endParaRPr>
          </a:p>
          <a:p>
            <a:pPr>
              <a:lnSpc>
                <a:spcPct val="107000"/>
              </a:lnSpc>
              <a:spcAft>
                <a:spcPts val="800"/>
              </a:spcAft>
            </a:pPr>
            <a:r>
              <a:rPr lang="fi-FI" sz="1500">
                <a:latin typeface="Calibri Light"/>
                <a:ea typeface="Calibri Light"/>
                <a:cs typeface="Calibri Light"/>
              </a:rPr>
              <a:t>Aikuisten futiskoulun osallistujamäärät kääntyivät vuonna 2023 pieneen laskuun. Vuonna 2023 osallistujia oli 50</a:t>
            </a:r>
            <a:r>
              <a:rPr lang="fi-FI" sz="1500">
                <a:ea typeface="+mn-lt"/>
                <a:cs typeface="+mn-lt"/>
              </a:rPr>
              <a:t>–</a:t>
            </a:r>
            <a:r>
              <a:rPr lang="fi-FI" sz="1500">
                <a:latin typeface="Calibri Light"/>
                <a:ea typeface="Calibri Light"/>
                <a:cs typeface="Calibri Light"/>
              </a:rPr>
              <a:t>60 pelaajaa per kausi. Selvityksen mukaan selittäviä tekijöitä osallistujamäärän laskuun olivat muun muassa sisäisten tasoerojen suuruus sekä suuri osallistujamäärä harjoituksissa. Näihin pyritään reagoimaan kauden 2024 aikana.</a:t>
            </a:r>
            <a:endParaRPr lang="en-GB" sz="1500">
              <a:latin typeface="Calibri Light"/>
              <a:ea typeface="Calibri Light"/>
              <a:cs typeface="Calibri Light"/>
            </a:endParaRPr>
          </a:p>
        </p:txBody>
      </p:sp>
      <p:sp>
        <p:nvSpPr>
          <p:cNvPr id="6" name="Otsikko 1">
            <a:extLst>
              <a:ext uri="{FF2B5EF4-FFF2-40B4-BE49-F238E27FC236}">
                <a16:creationId xmlns:a16="http://schemas.microsoft.com/office/drawing/2014/main" id="{270C6096-5AEE-5558-32F5-F426F8EC4690}"/>
              </a:ext>
            </a:extLst>
          </p:cNvPr>
          <p:cNvSpPr txBox="1">
            <a:spLocks/>
          </p:cNvSpPr>
          <p:nvPr/>
        </p:nvSpPr>
        <p:spPr>
          <a:xfrm>
            <a:off x="8513545" y="1874761"/>
            <a:ext cx="2391725" cy="1803374"/>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l"/>
            <a:r>
              <a:rPr lang="fi-FI" sz="2400">
                <a:solidFill>
                  <a:srgbClr val="002060"/>
                </a:solidFill>
                <a:latin typeface="Montserrat ExtraBold"/>
              </a:rPr>
              <a:t>n.</a:t>
            </a:r>
            <a:r>
              <a:rPr lang="fi-FI" sz="4800">
                <a:solidFill>
                  <a:srgbClr val="002060"/>
                </a:solidFill>
                <a:latin typeface="Montserrat ExtraBold"/>
              </a:rPr>
              <a:t> 400</a:t>
            </a:r>
            <a:endParaRPr lang="fi-FI" sz="4800">
              <a:solidFill>
                <a:srgbClr val="002060"/>
              </a:solidFill>
            </a:endParaRPr>
          </a:p>
          <a:p>
            <a:pPr algn="l"/>
            <a:r>
              <a:rPr lang="fi-FI" sz="2000">
                <a:solidFill>
                  <a:srgbClr val="002060"/>
                </a:solidFill>
                <a:latin typeface="Montserrat ExtraBold"/>
              </a:rPr>
              <a:t>1-2-vuotiasta perhefutiksessa</a:t>
            </a:r>
            <a:endParaRPr lang="en-GB" sz="900">
              <a:solidFill>
                <a:srgbClr val="002060"/>
              </a:solidFill>
              <a:latin typeface="Montserrat ExtraBold"/>
            </a:endParaRPr>
          </a:p>
        </p:txBody>
      </p:sp>
      <p:sp>
        <p:nvSpPr>
          <p:cNvPr id="7" name="Otsikko 1">
            <a:extLst>
              <a:ext uri="{FF2B5EF4-FFF2-40B4-BE49-F238E27FC236}">
                <a16:creationId xmlns:a16="http://schemas.microsoft.com/office/drawing/2014/main" id="{F19E53CC-60B8-D062-58D5-C0E4C5C65B89}"/>
              </a:ext>
            </a:extLst>
          </p:cNvPr>
          <p:cNvSpPr txBox="1">
            <a:spLocks/>
          </p:cNvSpPr>
          <p:nvPr/>
        </p:nvSpPr>
        <p:spPr>
          <a:xfrm>
            <a:off x="8513545" y="4253411"/>
            <a:ext cx="2698293" cy="911184"/>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l"/>
            <a:r>
              <a:rPr lang="fi-FI" sz="2400">
                <a:solidFill>
                  <a:srgbClr val="002060"/>
                </a:solidFill>
                <a:latin typeface="Montserrat ExtraBold"/>
              </a:rPr>
              <a:t>n. </a:t>
            </a:r>
            <a:r>
              <a:rPr lang="fi-FI" sz="4800">
                <a:solidFill>
                  <a:srgbClr val="002060"/>
                </a:solidFill>
                <a:latin typeface="Montserrat ExtraBold"/>
              </a:rPr>
              <a:t>820</a:t>
            </a:r>
            <a:endParaRPr lang="fi-FI" sz="4800">
              <a:solidFill>
                <a:srgbClr val="002060"/>
              </a:solidFill>
            </a:endParaRPr>
          </a:p>
          <a:p>
            <a:pPr algn="l"/>
            <a:r>
              <a:rPr lang="fi-FI" sz="2000">
                <a:solidFill>
                  <a:srgbClr val="002060"/>
                </a:solidFill>
                <a:latin typeface="Montserrat ExtraBold"/>
              </a:rPr>
              <a:t>o</a:t>
            </a:r>
            <a:r>
              <a:rPr lang="fi-FI" sz="2000" b="1">
                <a:solidFill>
                  <a:srgbClr val="002060"/>
                </a:solidFill>
                <a:latin typeface="Montserrat ExtraBold"/>
              </a:rPr>
              <a:t>sallistujaa yhteensä</a:t>
            </a:r>
            <a:r>
              <a:rPr lang="fi-FI" sz="2000">
                <a:solidFill>
                  <a:srgbClr val="002060"/>
                </a:solidFill>
                <a:latin typeface="Montserrat ExtraBold"/>
              </a:rPr>
              <a:t> </a:t>
            </a:r>
            <a:r>
              <a:rPr lang="fi-FI" sz="2000" b="1">
                <a:solidFill>
                  <a:srgbClr val="002060"/>
                </a:solidFill>
                <a:latin typeface="Montserrat ExtraBold"/>
              </a:rPr>
              <a:t> futiskouluissa</a:t>
            </a:r>
            <a:endParaRPr lang="en-GB" sz="2000" b="1">
              <a:solidFill>
                <a:srgbClr val="002060"/>
              </a:solidFill>
              <a:latin typeface="Montserrat ExtraBold"/>
            </a:endParaRPr>
          </a:p>
          <a:p>
            <a:pPr algn="l"/>
            <a:endParaRPr lang="fi-FI" sz="4800">
              <a:solidFill>
                <a:srgbClr val="002060"/>
              </a:solidFill>
            </a:endParaRPr>
          </a:p>
        </p:txBody>
      </p:sp>
      <p:sp>
        <p:nvSpPr>
          <p:cNvPr id="8" name="Nuoli: Nuolenkärki 7">
            <a:extLst>
              <a:ext uri="{FF2B5EF4-FFF2-40B4-BE49-F238E27FC236}">
                <a16:creationId xmlns:a16="http://schemas.microsoft.com/office/drawing/2014/main" id="{831F2744-A7C9-D66F-F01E-AE4BEB8274DF}"/>
              </a:ext>
            </a:extLst>
          </p:cNvPr>
          <p:cNvSpPr/>
          <p:nvPr/>
        </p:nvSpPr>
        <p:spPr>
          <a:xfrm>
            <a:off x="8004817" y="2529461"/>
            <a:ext cx="193964" cy="249382"/>
          </a:xfrm>
          <a:prstGeom prst="chevron">
            <a:avLst/>
          </a:prstGeom>
          <a:solidFill>
            <a:srgbClr val="F0C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Nuoli: Nuolenkärki 8">
            <a:extLst>
              <a:ext uri="{FF2B5EF4-FFF2-40B4-BE49-F238E27FC236}">
                <a16:creationId xmlns:a16="http://schemas.microsoft.com/office/drawing/2014/main" id="{A7C49A06-90DD-A365-FA0D-62AA04636CAD}"/>
              </a:ext>
            </a:extLst>
          </p:cNvPr>
          <p:cNvSpPr/>
          <p:nvPr/>
        </p:nvSpPr>
        <p:spPr>
          <a:xfrm>
            <a:off x="8004817" y="4130122"/>
            <a:ext cx="193964" cy="249382"/>
          </a:xfrm>
          <a:prstGeom prst="chevron">
            <a:avLst/>
          </a:prstGeom>
          <a:solidFill>
            <a:srgbClr val="F0C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270852690"/>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E79325-9777-64F8-AF99-B54E2495C676}"/>
              </a:ext>
            </a:extLst>
          </p:cNvPr>
          <p:cNvSpPr>
            <a:spLocks noGrp="1"/>
          </p:cNvSpPr>
          <p:nvPr>
            <p:ph type="title"/>
          </p:nvPr>
        </p:nvSpPr>
        <p:spPr>
          <a:xfrm>
            <a:off x="761363" y="713021"/>
            <a:ext cx="4990492" cy="1325563"/>
          </a:xfrm>
        </p:spPr>
        <p:txBody>
          <a:bodyPr/>
          <a:lstStyle/>
          <a:p>
            <a:pPr algn="l"/>
            <a:r>
              <a:rPr lang="fi-FI"/>
              <a:t>Leiritoiminta</a:t>
            </a:r>
            <a:endParaRPr lang="en-GB"/>
          </a:p>
        </p:txBody>
      </p:sp>
      <p:sp>
        <p:nvSpPr>
          <p:cNvPr id="5" name="Otsikko 1">
            <a:extLst>
              <a:ext uri="{FF2B5EF4-FFF2-40B4-BE49-F238E27FC236}">
                <a16:creationId xmlns:a16="http://schemas.microsoft.com/office/drawing/2014/main" id="{0C53620A-BDCA-5DE9-5E0C-B30DC8DC86B8}"/>
              </a:ext>
            </a:extLst>
          </p:cNvPr>
          <p:cNvSpPr txBox="1">
            <a:spLocks/>
          </p:cNvSpPr>
          <p:nvPr/>
        </p:nvSpPr>
        <p:spPr>
          <a:xfrm>
            <a:off x="9075354" y="1055704"/>
            <a:ext cx="1433293" cy="1803374"/>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l"/>
            <a:r>
              <a:rPr lang="fi-FI" sz="4800">
                <a:solidFill>
                  <a:srgbClr val="002060"/>
                </a:solidFill>
                <a:latin typeface="Montserrat ExtraBold"/>
              </a:rPr>
              <a:t>43</a:t>
            </a:r>
            <a:endParaRPr lang="fi-FI" sz="4800">
              <a:solidFill>
                <a:srgbClr val="002060"/>
              </a:solidFill>
            </a:endParaRPr>
          </a:p>
          <a:p>
            <a:pPr algn="l"/>
            <a:r>
              <a:rPr lang="fi-FI" sz="2000">
                <a:solidFill>
                  <a:srgbClr val="002060"/>
                </a:solidFill>
                <a:latin typeface="Montserrat ExtraBold"/>
              </a:rPr>
              <a:t>leiriä</a:t>
            </a:r>
            <a:endParaRPr lang="en-GB" sz="900">
              <a:solidFill>
                <a:srgbClr val="002060"/>
              </a:solidFill>
              <a:latin typeface="Montserrat ExtraBold"/>
            </a:endParaRPr>
          </a:p>
        </p:txBody>
      </p:sp>
      <p:sp>
        <p:nvSpPr>
          <p:cNvPr id="6" name="Tekstiruutu 5">
            <a:extLst>
              <a:ext uri="{FF2B5EF4-FFF2-40B4-BE49-F238E27FC236}">
                <a16:creationId xmlns:a16="http://schemas.microsoft.com/office/drawing/2014/main" id="{5137CF2B-C89C-309D-D494-31805CA548E8}"/>
              </a:ext>
            </a:extLst>
          </p:cNvPr>
          <p:cNvSpPr txBox="1"/>
          <p:nvPr/>
        </p:nvSpPr>
        <p:spPr>
          <a:xfrm>
            <a:off x="299870" y="1706221"/>
            <a:ext cx="7746732" cy="4247317"/>
          </a:xfrm>
          <a:prstGeom prst="rect">
            <a:avLst/>
          </a:prstGeom>
          <a:noFill/>
        </p:spPr>
        <p:txBody>
          <a:bodyPr wrap="square" lIns="91440" tIns="45720" rIns="91440" bIns="45720" rtlCol="0" anchor="t">
            <a:spAutoFit/>
          </a:bodyPr>
          <a:lstStyle/>
          <a:p>
            <a:r>
              <a:rPr lang="fi-FI" sz="1500">
                <a:effectLst/>
                <a:latin typeface="Calibri Light"/>
                <a:ea typeface="Times New Roman" panose="02020603050405020304" pitchFamily="18" charset="0"/>
                <a:cs typeface="Calibri Light"/>
              </a:rPr>
              <a:t>HJK järjestää koulujen loma-aikoina leirejä alakouluikäisille. Lajileirien rinnalla liikuntaleireillä on strategisesti merkittävä rooli HJK:n liikuntalupauksessa ja niiden lasten liikuttamisessa, joille jalkapallo ei ole lähtökohta loma-ajan liikkumiseen.</a:t>
            </a:r>
            <a:endParaRPr lang="en-GB" sz="1500">
              <a:effectLst/>
              <a:latin typeface="Calibri Light"/>
              <a:ea typeface="Times New Roman" panose="02020603050405020304" pitchFamily="18" charset="0"/>
              <a:cs typeface="Calibri Light"/>
            </a:endParaRPr>
          </a:p>
          <a:p>
            <a:endParaRPr lang="en-GB" sz="1500">
              <a:effectLst/>
              <a:latin typeface="Calibri Light" panose="020F0302020204030204" pitchFamily="34" charset="0"/>
              <a:ea typeface="Times New Roman" panose="02020603050405020304" pitchFamily="18" charset="0"/>
              <a:cs typeface="Calibri Light" panose="020F0302020204030204" pitchFamily="34" charset="0"/>
            </a:endParaRPr>
          </a:p>
          <a:p>
            <a:r>
              <a:rPr lang="fi-FI" sz="1500">
                <a:effectLst/>
                <a:latin typeface="Calibri Light"/>
                <a:ea typeface="Times New Roman" panose="02020603050405020304" pitchFamily="18" charset="0"/>
                <a:cs typeface="Calibri Light"/>
              </a:rPr>
              <a:t>Vuonna </a:t>
            </a:r>
            <a:r>
              <a:rPr lang="fi-FI" sz="1500">
                <a:latin typeface="Calibri Light"/>
                <a:ea typeface="Times New Roman" panose="02020603050405020304" pitchFamily="18" charset="0"/>
                <a:cs typeface="Calibri Light"/>
              </a:rPr>
              <a:t>2023</a:t>
            </a:r>
            <a:r>
              <a:rPr lang="fi-FI" sz="1500">
                <a:effectLst/>
                <a:latin typeface="Calibri Light"/>
                <a:ea typeface="Times New Roman" panose="02020603050405020304" pitchFamily="18" charset="0"/>
                <a:cs typeface="Calibri Light"/>
              </a:rPr>
              <a:t> HJK järjesti kaikille avoimia liikunta- ja jalkapalloleirejä sekä kesän aamutreenejä. Näiden lisäksi järjestettiin HJK:n pelaajille suunnattuja akatemia- ja maalivahtileirejä sekä kesän aamutreenejä.</a:t>
            </a:r>
            <a:r>
              <a:rPr lang="fi-FI" sz="1500">
                <a:latin typeface="Calibri Light"/>
                <a:ea typeface="Times New Roman" panose="02020603050405020304" pitchFamily="18" charset="0"/>
                <a:cs typeface="Calibri Light"/>
              </a:rPr>
              <a:t> HJK järjesti myös HKV:n kanssa yhdessä urheiluleirin, jossa lapset pääsivät testaamaan yleisurheilu- ja jalkapallotaitoja.</a:t>
            </a:r>
            <a:endParaRPr lang="en-GB" sz="1500">
              <a:effectLst/>
              <a:latin typeface="Calibri Light"/>
              <a:ea typeface="Times New Roman" panose="02020603050405020304" pitchFamily="18" charset="0"/>
              <a:cs typeface="Calibri Light"/>
            </a:endParaRPr>
          </a:p>
          <a:p>
            <a:endParaRPr lang="en-GB" sz="1500">
              <a:effectLst/>
              <a:latin typeface="Calibri Light" panose="020F0302020204030204" pitchFamily="34" charset="0"/>
              <a:ea typeface="Times New Roman" panose="02020603050405020304" pitchFamily="18" charset="0"/>
              <a:cs typeface="Calibri Light" panose="020F0302020204030204" pitchFamily="34" charset="0"/>
            </a:endParaRPr>
          </a:p>
          <a:p>
            <a:r>
              <a:rPr lang="fi-FI" sz="1500">
                <a:effectLst/>
                <a:latin typeface="Calibri Light"/>
                <a:ea typeface="Times New Roman" panose="02020603050405020304" pitchFamily="18" charset="0"/>
                <a:cs typeface="Calibri Light"/>
              </a:rPr>
              <a:t>Liikuntaleirejä järjestettiin </a:t>
            </a:r>
            <a:r>
              <a:rPr lang="fi-FI" sz="1500">
                <a:latin typeface="Calibri Light"/>
                <a:ea typeface="Times New Roman" panose="02020603050405020304" pitchFamily="18" charset="0"/>
                <a:cs typeface="Calibri Light"/>
              </a:rPr>
              <a:t>laajasti</a:t>
            </a:r>
            <a:r>
              <a:rPr lang="fi-FI" sz="1500">
                <a:effectLst/>
                <a:latin typeface="Calibri Light"/>
                <a:ea typeface="Times New Roman" panose="02020603050405020304" pitchFamily="18" charset="0"/>
                <a:cs typeface="Calibri Light"/>
              </a:rPr>
              <a:t> ympäri Helsinkiä: Hermannissa, Maunulassa, Meilahdessa, Munkkivuoressa, </a:t>
            </a:r>
            <a:r>
              <a:rPr lang="fi-FI" sz="1500">
                <a:latin typeface="Calibri Light"/>
                <a:ea typeface="Times New Roman" panose="02020603050405020304" pitchFamily="18" charset="0"/>
                <a:cs typeface="Calibri Light"/>
              </a:rPr>
              <a:t>Punavuoressa ja Töölössä. </a:t>
            </a:r>
            <a:r>
              <a:rPr lang="fi-FI" sz="1500">
                <a:effectLst/>
                <a:latin typeface="Calibri Light"/>
                <a:ea typeface="Times New Roman" panose="02020603050405020304" pitchFamily="18" charset="0"/>
                <a:cs typeface="Calibri Light"/>
              </a:rPr>
              <a:t>Jalkapallokeskeiset leirit järjestettiin olosuhteiden ohjaamana Töölössä </a:t>
            </a:r>
            <a:r>
              <a:rPr lang="fi-FI" sz="1500">
                <a:latin typeface="Calibri Light"/>
                <a:ea typeface="Times New Roman" panose="02020603050405020304" pitchFamily="18" charset="0"/>
                <a:cs typeface="Calibri Light"/>
              </a:rPr>
              <a:t>ja Meilahdessa sekä</a:t>
            </a:r>
            <a:r>
              <a:rPr lang="fi-FI" sz="1500">
                <a:effectLst/>
                <a:latin typeface="Calibri Light"/>
                <a:ea typeface="Times New Roman" panose="02020603050405020304" pitchFamily="18" charset="0"/>
                <a:cs typeface="Calibri Light"/>
              </a:rPr>
              <a:t> kesäkuukausina Laajasalossa, Malmilla</a:t>
            </a:r>
            <a:r>
              <a:rPr lang="fi-FI" sz="1500">
                <a:latin typeface="Calibri Light"/>
                <a:ea typeface="Times New Roman" panose="02020603050405020304" pitchFamily="18" charset="0"/>
                <a:cs typeface="Calibri Light"/>
              </a:rPr>
              <a:t>, Laajasuolla, Lauttasaaressa sekä Talissa.</a:t>
            </a:r>
          </a:p>
          <a:p>
            <a:endParaRPr lang="fi-FI" sz="1500">
              <a:latin typeface="Calibri Light" panose="020F0302020204030204" pitchFamily="34" charset="0"/>
              <a:ea typeface="Times New Roman" panose="02020603050405020304" pitchFamily="18" charset="0"/>
              <a:cs typeface="Calibri Light" panose="020F0302020204030204" pitchFamily="34" charset="0"/>
            </a:endParaRPr>
          </a:p>
          <a:p>
            <a:r>
              <a:rPr lang="fi-FI" sz="1500">
                <a:latin typeface="Calibri Light"/>
                <a:ea typeface="Times New Roman" panose="02020603050405020304" pitchFamily="18" charset="0"/>
                <a:cs typeface="Calibri Light"/>
              </a:rPr>
              <a:t>Vuonna 2023 HJK työllisti leiritoiminnassa kesällä 32 nuorta.</a:t>
            </a:r>
            <a:endParaRPr lang="fi-FI" sz="1500">
              <a:latin typeface="Calibri Light" panose="020F0302020204030204" pitchFamily="34" charset="0"/>
              <a:ea typeface="Times New Roman" panose="02020603050405020304" pitchFamily="18" charset="0"/>
              <a:cs typeface="Calibri Light" panose="020F0302020204030204" pitchFamily="34" charset="0"/>
            </a:endParaRPr>
          </a:p>
          <a:p>
            <a:endParaRPr lang="fi-FI" sz="1500">
              <a:latin typeface="Calibri Light"/>
              <a:ea typeface="Times New Roman" panose="02020603050405020304" pitchFamily="18" charset="0"/>
              <a:cs typeface="Calibri Light"/>
            </a:endParaRPr>
          </a:p>
          <a:p>
            <a:r>
              <a:rPr lang="fi-FI" sz="1500">
                <a:effectLst/>
                <a:latin typeface="Calibri Light"/>
                <a:ea typeface="Times New Roman" panose="02020603050405020304" pitchFamily="18" charset="0"/>
                <a:cs typeface="Calibri Light"/>
              </a:rPr>
              <a:t>Vuoden aikana toteutettiin </a:t>
            </a:r>
            <a:r>
              <a:rPr lang="fi-FI" sz="1500">
                <a:latin typeface="Calibri Light"/>
                <a:ea typeface="Times New Roman" panose="02020603050405020304" pitchFamily="18" charset="0"/>
                <a:cs typeface="Calibri Light"/>
              </a:rPr>
              <a:t>lisäksi </a:t>
            </a:r>
            <a:r>
              <a:rPr lang="fi-FI" sz="1500">
                <a:effectLst/>
                <a:latin typeface="Calibri Light"/>
                <a:ea typeface="Times New Roman" panose="02020603050405020304" pitchFamily="18" charset="0"/>
                <a:cs typeface="Calibri Light"/>
              </a:rPr>
              <a:t>yhteistyössä Pajulahden urheiluopiston kanssa kaksi HJK:n joukkueille suunnattua leiriviikonloppua.</a:t>
            </a:r>
            <a:endParaRPr lang="en-GB" sz="1500">
              <a:effectLst/>
              <a:latin typeface="Calibri Light"/>
              <a:ea typeface="Times New Roman" panose="02020603050405020304" pitchFamily="18" charset="0"/>
              <a:cs typeface="Calibri Light"/>
            </a:endParaRPr>
          </a:p>
        </p:txBody>
      </p:sp>
      <p:sp>
        <p:nvSpPr>
          <p:cNvPr id="10" name="Otsikko 1">
            <a:extLst>
              <a:ext uri="{FF2B5EF4-FFF2-40B4-BE49-F238E27FC236}">
                <a16:creationId xmlns:a16="http://schemas.microsoft.com/office/drawing/2014/main" id="{798C2AC1-B9DA-5A1C-06BC-C7742028F3C5}"/>
              </a:ext>
            </a:extLst>
          </p:cNvPr>
          <p:cNvSpPr txBox="1">
            <a:spLocks/>
          </p:cNvSpPr>
          <p:nvPr/>
        </p:nvSpPr>
        <p:spPr>
          <a:xfrm>
            <a:off x="9075354" y="3453169"/>
            <a:ext cx="2698293" cy="911184"/>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l"/>
            <a:r>
              <a:rPr lang="fi-FI" sz="4000">
                <a:solidFill>
                  <a:srgbClr val="002060"/>
                </a:solidFill>
                <a:latin typeface="Montserrat ExtraBold"/>
              </a:rPr>
              <a:t>1 617</a:t>
            </a:r>
            <a:endParaRPr lang="fi-FI" sz="4000">
              <a:solidFill>
                <a:srgbClr val="002060"/>
              </a:solidFill>
            </a:endParaRPr>
          </a:p>
          <a:p>
            <a:pPr algn="l"/>
            <a:r>
              <a:rPr lang="fi-FI" sz="2000">
                <a:solidFill>
                  <a:srgbClr val="002060"/>
                </a:solidFill>
                <a:latin typeface="Montserrat ExtraBold"/>
              </a:rPr>
              <a:t>osallistujaa leiritoiminnassa</a:t>
            </a:r>
            <a:endParaRPr lang="fi-FI" sz="2000" b="1">
              <a:solidFill>
                <a:srgbClr val="002060"/>
              </a:solidFill>
              <a:latin typeface="Montserrat ExtraBold"/>
            </a:endParaRPr>
          </a:p>
          <a:p>
            <a:pPr algn="l"/>
            <a:endParaRPr lang="fi-FI" sz="4800" b="1">
              <a:solidFill>
                <a:srgbClr val="002060"/>
              </a:solidFill>
            </a:endParaRPr>
          </a:p>
        </p:txBody>
      </p:sp>
      <p:sp>
        <p:nvSpPr>
          <p:cNvPr id="12" name="Nuoli: Nuolenkärki 11">
            <a:extLst>
              <a:ext uri="{FF2B5EF4-FFF2-40B4-BE49-F238E27FC236}">
                <a16:creationId xmlns:a16="http://schemas.microsoft.com/office/drawing/2014/main" id="{0A3C4709-CCC6-60C9-4F78-45658BF696ED}"/>
              </a:ext>
            </a:extLst>
          </p:cNvPr>
          <p:cNvSpPr/>
          <p:nvPr/>
        </p:nvSpPr>
        <p:spPr>
          <a:xfrm>
            <a:off x="8293811" y="1832700"/>
            <a:ext cx="193964" cy="249382"/>
          </a:xfrm>
          <a:prstGeom prst="chevron">
            <a:avLst/>
          </a:prstGeom>
          <a:solidFill>
            <a:srgbClr val="F0C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Nuoli: Nuolenkärki 12">
            <a:extLst>
              <a:ext uri="{FF2B5EF4-FFF2-40B4-BE49-F238E27FC236}">
                <a16:creationId xmlns:a16="http://schemas.microsoft.com/office/drawing/2014/main" id="{798F339D-E695-28FD-FE44-65B9F98B0386}"/>
              </a:ext>
            </a:extLst>
          </p:cNvPr>
          <p:cNvSpPr/>
          <p:nvPr/>
        </p:nvSpPr>
        <p:spPr>
          <a:xfrm>
            <a:off x="8293811" y="3433361"/>
            <a:ext cx="193964" cy="249382"/>
          </a:xfrm>
          <a:prstGeom prst="chevron">
            <a:avLst/>
          </a:prstGeom>
          <a:solidFill>
            <a:srgbClr val="F0C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Otsikko 1">
            <a:extLst>
              <a:ext uri="{FF2B5EF4-FFF2-40B4-BE49-F238E27FC236}">
                <a16:creationId xmlns:a16="http://schemas.microsoft.com/office/drawing/2014/main" id="{643C6B2D-9E3B-151C-796D-1C7321CCA66B}"/>
              </a:ext>
            </a:extLst>
          </p:cNvPr>
          <p:cNvSpPr txBox="1">
            <a:spLocks/>
          </p:cNvSpPr>
          <p:nvPr/>
        </p:nvSpPr>
        <p:spPr>
          <a:xfrm>
            <a:off x="9166793" y="4364353"/>
            <a:ext cx="1887286" cy="1803374"/>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l"/>
            <a:r>
              <a:rPr lang="fi-FI" sz="4800">
                <a:solidFill>
                  <a:srgbClr val="002060"/>
                </a:solidFill>
                <a:latin typeface="Montserrat ExtraBold"/>
              </a:rPr>
              <a:t>32</a:t>
            </a:r>
            <a:endParaRPr lang="fi-FI" sz="4800">
              <a:solidFill>
                <a:srgbClr val="002060"/>
              </a:solidFill>
            </a:endParaRPr>
          </a:p>
          <a:p>
            <a:pPr algn="l"/>
            <a:r>
              <a:rPr lang="fi-FI" sz="2000">
                <a:solidFill>
                  <a:srgbClr val="002060"/>
                </a:solidFill>
                <a:latin typeface="Montserrat ExtraBold"/>
              </a:rPr>
              <a:t>Työllistettyä nuorta</a:t>
            </a:r>
            <a:endParaRPr lang="en-GB" sz="900">
              <a:solidFill>
                <a:srgbClr val="002060"/>
              </a:solidFill>
              <a:latin typeface="Montserrat ExtraBold"/>
            </a:endParaRPr>
          </a:p>
        </p:txBody>
      </p:sp>
      <p:sp>
        <p:nvSpPr>
          <p:cNvPr id="4" name="Nuoli: Nuolenkärki 3">
            <a:extLst>
              <a:ext uri="{FF2B5EF4-FFF2-40B4-BE49-F238E27FC236}">
                <a16:creationId xmlns:a16="http://schemas.microsoft.com/office/drawing/2014/main" id="{630C29CF-E483-8878-0E62-391DD0F7090F}"/>
              </a:ext>
            </a:extLst>
          </p:cNvPr>
          <p:cNvSpPr/>
          <p:nvPr/>
        </p:nvSpPr>
        <p:spPr>
          <a:xfrm>
            <a:off x="8385250" y="5141349"/>
            <a:ext cx="193964" cy="249382"/>
          </a:xfrm>
          <a:prstGeom prst="chevron">
            <a:avLst/>
          </a:prstGeom>
          <a:solidFill>
            <a:srgbClr val="F0C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52016263"/>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E79325-9777-64F8-AF99-B54E2495C676}"/>
              </a:ext>
            </a:extLst>
          </p:cNvPr>
          <p:cNvSpPr>
            <a:spLocks noGrp="1"/>
          </p:cNvSpPr>
          <p:nvPr>
            <p:ph type="title"/>
          </p:nvPr>
        </p:nvSpPr>
        <p:spPr>
          <a:xfrm>
            <a:off x="838199" y="747773"/>
            <a:ext cx="10515600" cy="1325563"/>
          </a:xfrm>
        </p:spPr>
        <p:txBody>
          <a:bodyPr/>
          <a:lstStyle/>
          <a:p>
            <a:pPr algn="l"/>
            <a:r>
              <a:rPr lang="fi-FI"/>
              <a:t>Olosuhteet</a:t>
            </a:r>
            <a:endParaRPr lang="en-GB"/>
          </a:p>
        </p:txBody>
      </p:sp>
      <p:sp>
        <p:nvSpPr>
          <p:cNvPr id="4" name="Otsikko 1">
            <a:extLst>
              <a:ext uri="{FF2B5EF4-FFF2-40B4-BE49-F238E27FC236}">
                <a16:creationId xmlns:a16="http://schemas.microsoft.com/office/drawing/2014/main" id="{9F28BA7E-EF7B-7888-FC18-CA7B6C68A1E2}"/>
              </a:ext>
            </a:extLst>
          </p:cNvPr>
          <p:cNvSpPr txBox="1">
            <a:spLocks/>
          </p:cNvSpPr>
          <p:nvPr/>
        </p:nvSpPr>
        <p:spPr>
          <a:xfrm>
            <a:off x="8913708" y="1870621"/>
            <a:ext cx="2766383" cy="911184"/>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l"/>
            <a:r>
              <a:rPr lang="fi-FI" sz="4000">
                <a:solidFill>
                  <a:srgbClr val="002060"/>
                </a:solidFill>
                <a:latin typeface="Montserrat ExtraBold"/>
              </a:rPr>
              <a:t>8 735 h</a:t>
            </a:r>
          </a:p>
          <a:p>
            <a:pPr algn="l"/>
            <a:r>
              <a:rPr lang="fi-FI" sz="1600" b="1">
                <a:solidFill>
                  <a:srgbClr val="002060"/>
                </a:solidFill>
                <a:latin typeface="Montserrat ExtraBold"/>
              </a:rPr>
              <a:t>HSM Oy:n kentät HJK ry</a:t>
            </a:r>
            <a:r>
              <a:rPr lang="fi-FI" sz="1600">
                <a:solidFill>
                  <a:srgbClr val="002060"/>
                </a:solidFill>
                <a:latin typeface="Montserrat ExtraBold"/>
              </a:rPr>
              <a:t>:n käytössä</a:t>
            </a:r>
            <a:endParaRPr lang="en-GB" sz="1600" b="1">
              <a:solidFill>
                <a:srgbClr val="002060"/>
              </a:solidFill>
              <a:latin typeface="Montserrat ExtraBold"/>
            </a:endParaRPr>
          </a:p>
          <a:p>
            <a:pPr algn="l"/>
            <a:endParaRPr lang="fi-FI" sz="4000">
              <a:solidFill>
                <a:srgbClr val="002060"/>
              </a:solidFill>
            </a:endParaRPr>
          </a:p>
        </p:txBody>
      </p:sp>
      <p:sp>
        <p:nvSpPr>
          <p:cNvPr id="5" name="Nuoli: Nuolenkärki 4">
            <a:extLst>
              <a:ext uri="{FF2B5EF4-FFF2-40B4-BE49-F238E27FC236}">
                <a16:creationId xmlns:a16="http://schemas.microsoft.com/office/drawing/2014/main" id="{C2736E14-0625-516F-3A80-5FED084CC29A}"/>
              </a:ext>
            </a:extLst>
          </p:cNvPr>
          <p:cNvSpPr/>
          <p:nvPr/>
        </p:nvSpPr>
        <p:spPr>
          <a:xfrm rot="16200000" flipH="1" flipV="1">
            <a:off x="10027818" y="1092831"/>
            <a:ext cx="213860" cy="588818"/>
          </a:xfrm>
          <a:prstGeom prst="chevron">
            <a:avLst/>
          </a:prstGeom>
          <a:solidFill>
            <a:srgbClr val="F0C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ekstiruutu 6">
            <a:extLst>
              <a:ext uri="{FF2B5EF4-FFF2-40B4-BE49-F238E27FC236}">
                <a16:creationId xmlns:a16="http://schemas.microsoft.com/office/drawing/2014/main" id="{57956B79-4449-29C2-7734-DE20228CB612}"/>
              </a:ext>
            </a:extLst>
          </p:cNvPr>
          <p:cNvSpPr txBox="1"/>
          <p:nvPr/>
        </p:nvSpPr>
        <p:spPr>
          <a:xfrm>
            <a:off x="838199" y="2242406"/>
            <a:ext cx="7229475" cy="3093154"/>
          </a:xfrm>
          <a:prstGeom prst="rect">
            <a:avLst/>
          </a:prstGeom>
          <a:noFill/>
        </p:spPr>
        <p:txBody>
          <a:bodyPr wrap="square" lIns="91440" tIns="45720" rIns="91440" bIns="45720" anchor="t">
            <a:spAutoFit/>
          </a:bodyPr>
          <a:lstStyle/>
          <a:p>
            <a:r>
              <a:rPr lang="fi-FI" sz="1500">
                <a:latin typeface="Calibri Light"/>
                <a:cs typeface="Calibri Light"/>
              </a:rPr>
              <a:t>HJK:n Klubiyhteisön eli HSM Oy:n kentistä HJK ry:llä oli vuoroja vuonna 2023 Bolt </a:t>
            </a:r>
            <a:r>
              <a:rPr lang="fi-FI" sz="1500" err="1">
                <a:latin typeface="Calibri Light"/>
                <a:cs typeface="Calibri Light"/>
              </a:rPr>
              <a:t>Arenalla</a:t>
            </a:r>
            <a:r>
              <a:rPr lang="fi-FI" sz="1500">
                <a:latin typeface="Calibri Light"/>
                <a:cs typeface="Calibri Light"/>
              </a:rPr>
              <a:t>, Saharassa, Lehtikuusentiellä, Pajamäen kentillä, Töölön kuplassa sekä osaomisteisella Ilomäen kentällä. </a:t>
            </a:r>
            <a:endParaRPr lang="en-GB" sz="1500">
              <a:latin typeface="Calibri Light" panose="020F0302020204030204" pitchFamily="34" charset="0"/>
              <a:cs typeface="Calibri Light" panose="020F0302020204030204" pitchFamily="34" charset="0"/>
            </a:endParaRPr>
          </a:p>
          <a:p>
            <a:endParaRPr lang="en-GB" sz="1500">
              <a:latin typeface="Calibri Light" panose="020F0302020204030204" pitchFamily="34" charset="0"/>
              <a:cs typeface="Calibri Light" panose="020F0302020204030204" pitchFamily="34" charset="0"/>
            </a:endParaRPr>
          </a:p>
          <a:p>
            <a:r>
              <a:rPr lang="fi-FI" sz="1500">
                <a:latin typeface="Calibri Light"/>
                <a:cs typeface="Calibri Light"/>
              </a:rPr>
              <a:t>HJK ry:n joukkueiden käyttöaste kyseisillä kentillä oli merkittävä nousten 23 % edellisestä vuodesta. HJK ry:n käytettävissä olevat </a:t>
            </a:r>
            <a:r>
              <a:rPr lang="fi-FI" sz="1500" err="1">
                <a:latin typeface="Calibri Light"/>
                <a:cs typeface="Calibri Light"/>
              </a:rPr>
              <a:t>primetime</a:t>
            </a:r>
            <a:r>
              <a:rPr lang="fi-FI" sz="1500">
                <a:latin typeface="Calibri Light"/>
                <a:cs typeface="Calibri Light"/>
              </a:rPr>
              <a:t>-vuorot ovat erittäin hyvällä käyttöasteella. Kokonaiskäyttöasteeseen voidaan vaikuttaa nykytilanteessa pääasiassa viikonlopputuntien sekä arkiaamujen ja iltapäivien tunneilla. </a:t>
            </a:r>
            <a:endParaRPr lang="en-GB" sz="1500">
              <a:latin typeface="Calibri Light" panose="020F0302020204030204" pitchFamily="34" charset="0"/>
              <a:cs typeface="Calibri Light" panose="020F0302020204030204" pitchFamily="34" charset="0"/>
            </a:endParaRPr>
          </a:p>
          <a:p>
            <a:r>
              <a:rPr lang="fi-FI" sz="1500">
                <a:latin typeface="Calibri Light"/>
                <a:cs typeface="Calibri Light"/>
              </a:rPr>
              <a:t>  </a:t>
            </a:r>
            <a:endParaRPr lang="en-GB" sz="1500">
              <a:latin typeface="Calibri Light"/>
              <a:cs typeface="Calibri Light"/>
            </a:endParaRPr>
          </a:p>
          <a:p>
            <a:r>
              <a:rPr lang="fi-FI" sz="1500">
                <a:latin typeface="Calibri Light"/>
                <a:cs typeface="Calibri Light"/>
              </a:rPr>
              <a:t>Seura järjesti vuonna 2023 seurajohtoisesti Play Like A Girl  -kutsuturnauksen tyttöjen eliittijoukkueille, johon osallistui yli 1000 henkilöä. Lisäksi seuran joukkueet järjestivät perinteiset HJK Cup  -turnauksen joukkuejohtoisesti.</a:t>
            </a:r>
            <a:endParaRPr lang="en-GB" sz="1500">
              <a:latin typeface="Calibri Light"/>
              <a:cs typeface="Calibri Light"/>
            </a:endParaRPr>
          </a:p>
          <a:p>
            <a:endParaRPr lang="en-GB" sz="1500">
              <a:effectLst/>
              <a:latin typeface="Calibri" panose="020F0502020204030204" pitchFamily="34" charset="0"/>
              <a:ea typeface="Calibri" panose="020F0502020204030204" pitchFamily="34" charset="0"/>
            </a:endParaRPr>
          </a:p>
        </p:txBody>
      </p:sp>
      <p:sp>
        <p:nvSpPr>
          <p:cNvPr id="3" name="Otsikko 1">
            <a:extLst>
              <a:ext uri="{FF2B5EF4-FFF2-40B4-BE49-F238E27FC236}">
                <a16:creationId xmlns:a16="http://schemas.microsoft.com/office/drawing/2014/main" id="{75C773E1-842A-3E39-0F8B-CB0947FB0C8B}"/>
              </a:ext>
            </a:extLst>
          </p:cNvPr>
          <p:cNvSpPr txBox="1">
            <a:spLocks/>
          </p:cNvSpPr>
          <p:nvPr/>
        </p:nvSpPr>
        <p:spPr>
          <a:xfrm>
            <a:off x="8913708" y="3426269"/>
            <a:ext cx="3041226" cy="911184"/>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l"/>
            <a:r>
              <a:rPr lang="fi-FI" sz="4000">
                <a:solidFill>
                  <a:srgbClr val="002060"/>
                </a:solidFill>
                <a:latin typeface="Montserrat ExtraBold"/>
              </a:rPr>
              <a:t>15 778 h</a:t>
            </a:r>
          </a:p>
          <a:p>
            <a:pPr algn="l"/>
            <a:r>
              <a:rPr lang="fi-FI" sz="1600" b="1">
                <a:solidFill>
                  <a:srgbClr val="002060"/>
                </a:solidFill>
                <a:latin typeface="Montserrat ExtraBold"/>
              </a:rPr>
              <a:t>Kokonaisharjoittelu-tunnit</a:t>
            </a:r>
            <a:endParaRPr lang="en-GB" sz="1600" b="1">
              <a:solidFill>
                <a:srgbClr val="002060"/>
              </a:solidFill>
              <a:latin typeface="Montserrat ExtraBold"/>
            </a:endParaRPr>
          </a:p>
          <a:p>
            <a:pPr algn="l"/>
            <a:endParaRPr lang="fi-FI" sz="4000">
              <a:solidFill>
                <a:srgbClr val="002060"/>
              </a:solidFill>
            </a:endParaRPr>
          </a:p>
        </p:txBody>
      </p:sp>
      <p:sp>
        <p:nvSpPr>
          <p:cNvPr id="6" name="Nuoli: Nuolenkärki 5">
            <a:extLst>
              <a:ext uri="{FF2B5EF4-FFF2-40B4-BE49-F238E27FC236}">
                <a16:creationId xmlns:a16="http://schemas.microsoft.com/office/drawing/2014/main" id="{017A1556-EF34-AD0C-BF6A-014EC04C34D1}"/>
              </a:ext>
            </a:extLst>
          </p:cNvPr>
          <p:cNvSpPr/>
          <p:nvPr/>
        </p:nvSpPr>
        <p:spPr>
          <a:xfrm rot="16200000" flipH="1" flipV="1">
            <a:off x="10027818" y="2648479"/>
            <a:ext cx="213860" cy="588818"/>
          </a:xfrm>
          <a:prstGeom prst="chevron">
            <a:avLst/>
          </a:prstGeom>
          <a:solidFill>
            <a:srgbClr val="F0C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8" name="Otsikko 1">
            <a:extLst>
              <a:ext uri="{FF2B5EF4-FFF2-40B4-BE49-F238E27FC236}">
                <a16:creationId xmlns:a16="http://schemas.microsoft.com/office/drawing/2014/main" id="{7E3D98C3-C441-E992-240E-660C317961F9}"/>
              </a:ext>
            </a:extLst>
          </p:cNvPr>
          <p:cNvSpPr txBox="1">
            <a:spLocks/>
          </p:cNvSpPr>
          <p:nvPr/>
        </p:nvSpPr>
        <p:spPr>
          <a:xfrm>
            <a:off x="8913708" y="4989466"/>
            <a:ext cx="3041226" cy="911184"/>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l"/>
            <a:r>
              <a:rPr lang="fi-FI" sz="4000">
                <a:solidFill>
                  <a:srgbClr val="002060"/>
                </a:solidFill>
                <a:latin typeface="Montserrat ExtraBold"/>
              </a:rPr>
              <a:t>n. 500 000</a:t>
            </a:r>
            <a:endParaRPr lang="en-US"/>
          </a:p>
          <a:p>
            <a:pPr algn="l"/>
            <a:r>
              <a:rPr lang="fi-FI" sz="1600" b="1">
                <a:solidFill>
                  <a:srgbClr val="002060"/>
                </a:solidFill>
                <a:latin typeface="Montserrat ExtraBold"/>
              </a:rPr>
              <a:t>Alle 20-vuotiaiden yhteenlasketut harjoitustunnit</a:t>
            </a:r>
            <a:endParaRPr lang="en-GB" sz="1600" b="1">
              <a:solidFill>
                <a:srgbClr val="002060"/>
              </a:solidFill>
              <a:latin typeface="Montserrat ExtraBold"/>
            </a:endParaRPr>
          </a:p>
          <a:p>
            <a:pPr algn="l"/>
            <a:endParaRPr lang="fi-FI" sz="4000">
              <a:solidFill>
                <a:srgbClr val="002060"/>
              </a:solidFill>
            </a:endParaRPr>
          </a:p>
        </p:txBody>
      </p:sp>
      <p:sp>
        <p:nvSpPr>
          <p:cNvPr id="9" name="Nuoli: Nuolenkärki 8">
            <a:extLst>
              <a:ext uri="{FF2B5EF4-FFF2-40B4-BE49-F238E27FC236}">
                <a16:creationId xmlns:a16="http://schemas.microsoft.com/office/drawing/2014/main" id="{528AE583-F991-28FA-B338-2EF603B83BD2}"/>
              </a:ext>
            </a:extLst>
          </p:cNvPr>
          <p:cNvSpPr/>
          <p:nvPr/>
        </p:nvSpPr>
        <p:spPr>
          <a:xfrm rot="16200000" flipH="1" flipV="1">
            <a:off x="10027818" y="4043044"/>
            <a:ext cx="213860" cy="588818"/>
          </a:xfrm>
          <a:prstGeom prst="chevron">
            <a:avLst/>
          </a:prstGeom>
          <a:solidFill>
            <a:srgbClr val="F0C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Tree>
    <p:extLst>
      <p:ext uri="{BB962C8B-B14F-4D97-AF65-F5344CB8AC3E}">
        <p14:creationId xmlns:p14="http://schemas.microsoft.com/office/powerpoint/2010/main" val="1174498812"/>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9C95BDB-5DFF-D8B3-F4E7-E0EAE596291D}"/>
              </a:ext>
            </a:extLst>
          </p:cNvPr>
          <p:cNvSpPr>
            <a:spLocks noGrp="1"/>
          </p:cNvSpPr>
          <p:nvPr>
            <p:ph type="title"/>
          </p:nvPr>
        </p:nvSpPr>
        <p:spPr/>
        <p:txBody>
          <a:bodyPr/>
          <a:lstStyle/>
          <a:p>
            <a:r>
              <a:rPr lang="fi-FI"/>
              <a:t>Hallinto</a:t>
            </a:r>
            <a:endParaRPr lang="en-GB"/>
          </a:p>
        </p:txBody>
      </p:sp>
    </p:spTree>
    <p:extLst>
      <p:ext uri="{BB962C8B-B14F-4D97-AF65-F5344CB8AC3E}">
        <p14:creationId xmlns:p14="http://schemas.microsoft.com/office/powerpoint/2010/main" val="356237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ruutu 4">
            <a:extLst>
              <a:ext uri="{FF2B5EF4-FFF2-40B4-BE49-F238E27FC236}">
                <a16:creationId xmlns:a16="http://schemas.microsoft.com/office/drawing/2014/main" id="{BB643DDB-8CAF-5605-3BA4-CA772E22A01A}"/>
              </a:ext>
            </a:extLst>
          </p:cNvPr>
          <p:cNvSpPr txBox="1"/>
          <p:nvPr/>
        </p:nvSpPr>
        <p:spPr>
          <a:xfrm>
            <a:off x="504322" y="4028444"/>
            <a:ext cx="6093994" cy="2169825"/>
          </a:xfrm>
          <a:prstGeom prst="rect">
            <a:avLst/>
          </a:prstGeom>
          <a:noFill/>
        </p:spPr>
        <p:txBody>
          <a:bodyPr wrap="square">
            <a:spAutoFit/>
          </a:bodyPr>
          <a:lstStyle/>
          <a:p>
            <a:r>
              <a:rPr lang="fi-FI" sz="1500">
                <a:latin typeface="Calibri Light" panose="020F0302020204030204" pitchFamily="34" charset="0"/>
                <a:cs typeface="Calibri Light" panose="020F0302020204030204" pitchFamily="34" charset="0"/>
              </a:rPr>
              <a:t>Kimmo Lipponen		puheenjohtaja</a:t>
            </a:r>
            <a:endParaRPr lang="en-GB" sz="1500">
              <a:latin typeface="Calibri Light" panose="020F0302020204030204" pitchFamily="34" charset="0"/>
              <a:cs typeface="Calibri Light" panose="020F0302020204030204" pitchFamily="34" charset="0"/>
            </a:endParaRPr>
          </a:p>
          <a:p>
            <a:r>
              <a:rPr lang="fi-FI" sz="1500">
                <a:latin typeface="Calibri Light" panose="020F0302020204030204" pitchFamily="34" charset="0"/>
                <a:cs typeface="Calibri Light" panose="020F0302020204030204" pitchFamily="34" charset="0"/>
              </a:rPr>
              <a:t>Tomi </a:t>
            </a:r>
            <a:r>
              <a:rPr lang="fi-FI" sz="1500" err="1">
                <a:latin typeface="Calibri Light" panose="020F0302020204030204" pitchFamily="34" charset="0"/>
                <a:cs typeface="Calibri Light" panose="020F0302020204030204" pitchFamily="34" charset="0"/>
              </a:rPr>
              <a:t>Lod</a:t>
            </a:r>
            <a:r>
              <a:rPr lang="fi-FI" sz="1500">
                <a:latin typeface="Calibri Light" panose="020F0302020204030204" pitchFamily="34" charset="0"/>
                <a:cs typeface="Calibri Light" panose="020F0302020204030204" pitchFamily="34" charset="0"/>
              </a:rPr>
              <a:t>			varapuheenjohtaja</a:t>
            </a:r>
            <a:endParaRPr lang="en-GB" sz="1500">
              <a:latin typeface="Calibri Light" panose="020F0302020204030204" pitchFamily="34" charset="0"/>
              <a:cs typeface="Calibri Light" panose="020F0302020204030204" pitchFamily="34" charset="0"/>
            </a:endParaRPr>
          </a:p>
          <a:p>
            <a:r>
              <a:rPr lang="fi-FI" sz="1500">
                <a:latin typeface="Calibri Light" panose="020F0302020204030204" pitchFamily="34" charset="0"/>
                <a:cs typeface="Calibri Light" panose="020F0302020204030204" pitchFamily="34" charset="0"/>
              </a:rPr>
              <a:t>Heidi Puolitaival		hallituksen jäsen</a:t>
            </a:r>
            <a:endParaRPr lang="en-GB" sz="1500">
              <a:latin typeface="Calibri Light" panose="020F0302020204030204" pitchFamily="34" charset="0"/>
              <a:cs typeface="Calibri Light" panose="020F0302020204030204" pitchFamily="34" charset="0"/>
            </a:endParaRPr>
          </a:p>
          <a:p>
            <a:r>
              <a:rPr lang="fi-FI" sz="1500">
                <a:latin typeface="Calibri Light" panose="020F0302020204030204" pitchFamily="34" charset="0"/>
                <a:cs typeface="Calibri Light" panose="020F0302020204030204" pitchFamily="34" charset="0"/>
              </a:rPr>
              <a:t>Kati Ihamäki		hallituksen jäsen</a:t>
            </a:r>
            <a:endParaRPr lang="en-GB" sz="1500">
              <a:latin typeface="Calibri Light" panose="020F0302020204030204" pitchFamily="34" charset="0"/>
              <a:cs typeface="Calibri Light" panose="020F0302020204030204" pitchFamily="34" charset="0"/>
            </a:endParaRPr>
          </a:p>
          <a:p>
            <a:r>
              <a:rPr lang="fi-FI" sz="1500">
                <a:latin typeface="Calibri Light" panose="020F0302020204030204" pitchFamily="34" charset="0"/>
                <a:cs typeface="Calibri Light" panose="020F0302020204030204" pitchFamily="34" charset="0"/>
              </a:rPr>
              <a:t>Maija Saari			hallituksen jäsen</a:t>
            </a:r>
          </a:p>
          <a:p>
            <a:r>
              <a:rPr lang="fi-FI" sz="1500">
                <a:latin typeface="Calibri Light" panose="020F0302020204030204" pitchFamily="34" charset="0"/>
                <a:cs typeface="Calibri Light" panose="020F0302020204030204" pitchFamily="34" charset="0"/>
              </a:rPr>
              <a:t>Olli-Pekka Lyytikäinen		hallituksen jäsen</a:t>
            </a:r>
          </a:p>
          <a:p>
            <a:r>
              <a:rPr lang="fi-FI" sz="1500">
                <a:latin typeface="Calibri Light" panose="020F0302020204030204" pitchFamily="34" charset="0"/>
                <a:cs typeface="Calibri Light" panose="020F0302020204030204" pitchFamily="34" charset="0"/>
              </a:rPr>
              <a:t>Jarkko Lundström		hallituksen jäsen</a:t>
            </a:r>
            <a:endParaRPr lang="en-GB" sz="1500">
              <a:latin typeface="Calibri Light" panose="020F0302020204030204" pitchFamily="34" charset="0"/>
              <a:cs typeface="Calibri Light" panose="020F0302020204030204" pitchFamily="34" charset="0"/>
            </a:endParaRPr>
          </a:p>
          <a:p>
            <a:r>
              <a:rPr lang="fi-FI" sz="1500">
                <a:latin typeface="Calibri Light" panose="020F0302020204030204" pitchFamily="34" charset="0"/>
                <a:cs typeface="Calibri Light" panose="020F0302020204030204" pitchFamily="34" charset="0"/>
              </a:rPr>
              <a:t>Ville </a:t>
            </a:r>
            <a:r>
              <a:rPr lang="fi-FI" sz="1500" err="1">
                <a:latin typeface="Calibri Light" panose="020F0302020204030204" pitchFamily="34" charset="0"/>
                <a:cs typeface="Calibri Light" panose="020F0302020204030204" pitchFamily="34" charset="0"/>
              </a:rPr>
              <a:t>Loppinen</a:t>
            </a:r>
            <a:r>
              <a:rPr lang="fi-FI" sz="1500">
                <a:latin typeface="Calibri Light" panose="020F0302020204030204" pitchFamily="34" charset="0"/>
                <a:cs typeface="Calibri Light" panose="020F0302020204030204" pitchFamily="34" charset="0"/>
              </a:rPr>
              <a:t>		hallituksen jäsen</a:t>
            </a:r>
            <a:endParaRPr lang="en-GB" sz="1500">
              <a:latin typeface="Calibri Light" panose="020F0302020204030204" pitchFamily="34" charset="0"/>
              <a:cs typeface="Calibri Light" panose="020F0302020204030204" pitchFamily="34" charset="0"/>
            </a:endParaRPr>
          </a:p>
          <a:p>
            <a:r>
              <a:rPr lang="fi-FI" sz="1500">
                <a:latin typeface="Calibri Light" panose="020F0302020204030204" pitchFamily="34" charset="0"/>
                <a:cs typeface="Calibri Light" panose="020F0302020204030204" pitchFamily="34" charset="0"/>
              </a:rPr>
              <a:t>Timo Muurinen		kokousten esittelijä ja sihteeri</a:t>
            </a:r>
            <a:endParaRPr lang="en-GB" sz="1500">
              <a:latin typeface="Calibri Light" panose="020F0302020204030204" pitchFamily="34" charset="0"/>
              <a:cs typeface="Calibri Light" panose="020F0302020204030204" pitchFamily="34" charset="0"/>
            </a:endParaRPr>
          </a:p>
        </p:txBody>
      </p:sp>
      <p:sp>
        <p:nvSpPr>
          <p:cNvPr id="7" name="Tekstiruutu 6">
            <a:extLst>
              <a:ext uri="{FF2B5EF4-FFF2-40B4-BE49-F238E27FC236}">
                <a16:creationId xmlns:a16="http://schemas.microsoft.com/office/drawing/2014/main" id="{D7E8C0A0-6F8B-537F-3D7A-90258497C0B3}"/>
              </a:ext>
            </a:extLst>
          </p:cNvPr>
          <p:cNvSpPr txBox="1"/>
          <p:nvPr/>
        </p:nvSpPr>
        <p:spPr>
          <a:xfrm>
            <a:off x="504322" y="1768068"/>
            <a:ext cx="5090362" cy="1938992"/>
          </a:xfrm>
          <a:prstGeom prst="rect">
            <a:avLst/>
          </a:prstGeom>
          <a:noFill/>
        </p:spPr>
        <p:txBody>
          <a:bodyPr wrap="square" lIns="91440" tIns="45720" rIns="91440" bIns="45720" anchor="t">
            <a:spAutoFit/>
          </a:bodyPr>
          <a:lstStyle/>
          <a:p>
            <a:r>
              <a:rPr lang="fi-FI" sz="1500">
                <a:latin typeface="Calibri Light"/>
                <a:cs typeface="Calibri Light"/>
              </a:rPr>
              <a:t>HJK ry:n kevätkokous pidettiin 18.4.2023. Seuran syyskokous pidettiin 7.12.2023. </a:t>
            </a:r>
            <a:endParaRPr lang="fi-FI" sz="1500">
              <a:latin typeface="Calibri Light" panose="020F0302020204030204" pitchFamily="34" charset="0"/>
              <a:cs typeface="Calibri Light" panose="020F0302020204030204" pitchFamily="34" charset="0"/>
            </a:endParaRPr>
          </a:p>
          <a:p>
            <a:endParaRPr lang="en-GB" sz="1500">
              <a:latin typeface="Calibri Light" panose="020F0302020204030204" pitchFamily="34" charset="0"/>
              <a:cs typeface="Calibri Light" panose="020F0302020204030204" pitchFamily="34" charset="0"/>
            </a:endParaRPr>
          </a:p>
          <a:p>
            <a:r>
              <a:rPr lang="fi-FI" sz="1500">
                <a:latin typeface="Calibri Light"/>
                <a:cs typeface="Calibri Light"/>
              </a:rPr>
              <a:t>Tilintarkastajana toimi tilintarkastusyhteisö KPMG Oy Ab. Toiminnantarkastajana toimi ekonomi Veikko Pollari ja hänen varahenkilönään Kari Salonen.</a:t>
            </a:r>
          </a:p>
          <a:p>
            <a:endParaRPr lang="fi-FI" sz="1500">
              <a:latin typeface="Calibri Light" panose="020F0302020204030204" pitchFamily="34" charset="0"/>
              <a:cs typeface="Calibri Light" panose="020F0302020204030204" pitchFamily="34" charset="0"/>
            </a:endParaRPr>
          </a:p>
          <a:p>
            <a:r>
              <a:rPr lang="fi-FI" sz="1500">
                <a:latin typeface="Calibri Light"/>
                <a:cs typeface="Calibri Light"/>
              </a:rPr>
              <a:t>HJK ry:n hallitus kokoontui vuoden 2023 aikana yhdeksän kertaa.</a:t>
            </a:r>
            <a:endParaRPr lang="en-GB" sz="1500">
              <a:latin typeface="Calibri Light"/>
              <a:cs typeface="Calibri Light"/>
            </a:endParaRPr>
          </a:p>
        </p:txBody>
      </p:sp>
      <p:sp>
        <p:nvSpPr>
          <p:cNvPr id="10" name="Otsikko 1">
            <a:extLst>
              <a:ext uri="{FF2B5EF4-FFF2-40B4-BE49-F238E27FC236}">
                <a16:creationId xmlns:a16="http://schemas.microsoft.com/office/drawing/2014/main" id="{E4B2C477-4160-B989-2226-ED47DA0B52C5}"/>
              </a:ext>
            </a:extLst>
          </p:cNvPr>
          <p:cNvSpPr txBox="1">
            <a:spLocks/>
          </p:cNvSpPr>
          <p:nvPr/>
        </p:nvSpPr>
        <p:spPr>
          <a:xfrm>
            <a:off x="497518" y="442505"/>
            <a:ext cx="4910891" cy="1325563"/>
          </a:xfrm>
          <a:prstGeom prst="rect">
            <a:avLst/>
          </a:prstGeom>
        </p:spPr>
        <p:txBody>
          <a:bodyPr vert="horz" lIns="91440" tIns="45720" rIns="91440" bIns="45720" rtlCol="0" anchor="ctr">
            <a:norm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l"/>
            <a:r>
              <a:rPr lang="fi-FI"/>
              <a:t>Päätöksenteko</a:t>
            </a:r>
            <a:endParaRPr lang="en-GB"/>
          </a:p>
        </p:txBody>
      </p:sp>
      <p:sp>
        <p:nvSpPr>
          <p:cNvPr id="3" name="TextBox 2">
            <a:extLst>
              <a:ext uri="{FF2B5EF4-FFF2-40B4-BE49-F238E27FC236}">
                <a16:creationId xmlns:a16="http://schemas.microsoft.com/office/drawing/2014/main" id="{1196BAC7-344B-410F-85A0-BA8B0875972C}"/>
              </a:ext>
            </a:extLst>
          </p:cNvPr>
          <p:cNvSpPr txBox="1"/>
          <p:nvPr/>
        </p:nvSpPr>
        <p:spPr>
          <a:xfrm>
            <a:off x="7393459" y="2739081"/>
            <a:ext cx="342282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err="1">
                <a:latin typeface="Calibri Light"/>
                <a:cs typeface="Calibri"/>
              </a:rPr>
              <a:t>Syyskokouksen</a:t>
            </a:r>
            <a:r>
              <a:rPr lang="en-US" sz="1500">
                <a:latin typeface="Calibri Light"/>
                <a:cs typeface="Calibri"/>
              </a:rPr>
              <a:t> </a:t>
            </a:r>
            <a:r>
              <a:rPr lang="en-US" sz="1500" err="1">
                <a:latin typeface="Calibri Light"/>
                <a:cs typeface="Calibri"/>
              </a:rPr>
              <a:t>henkilövalinnat</a:t>
            </a:r>
            <a:r>
              <a:rPr lang="en-US" sz="1500">
                <a:latin typeface="Calibri Light"/>
                <a:cs typeface="Calibri"/>
              </a:rPr>
              <a:t>:</a:t>
            </a:r>
          </a:p>
          <a:p>
            <a:endParaRPr lang="en-US" sz="1500">
              <a:latin typeface="Calibri Light"/>
              <a:cs typeface="Calibri"/>
            </a:endParaRPr>
          </a:p>
          <a:p>
            <a:r>
              <a:rPr lang="en-US" sz="1500" err="1">
                <a:latin typeface="Calibri Light"/>
                <a:cs typeface="Calibri"/>
              </a:rPr>
              <a:t>Yhdistyksen</a:t>
            </a:r>
            <a:r>
              <a:rPr lang="en-US" sz="1500">
                <a:latin typeface="Calibri Light"/>
                <a:cs typeface="Calibri"/>
              </a:rPr>
              <a:t> </a:t>
            </a:r>
            <a:r>
              <a:rPr lang="en-US" sz="1500" err="1">
                <a:latin typeface="Calibri Light"/>
                <a:cs typeface="Calibri"/>
              </a:rPr>
              <a:t>syyskokouksessa</a:t>
            </a:r>
            <a:r>
              <a:rPr lang="en-US" sz="1500">
                <a:latin typeface="Calibri Light"/>
                <a:cs typeface="Calibri"/>
              </a:rPr>
              <a:t> </a:t>
            </a:r>
            <a:r>
              <a:rPr lang="en-US" sz="1500" err="1">
                <a:latin typeface="Calibri Light"/>
                <a:cs typeface="Calibri"/>
              </a:rPr>
              <a:t>valittiin</a:t>
            </a:r>
            <a:r>
              <a:rPr lang="en-US" sz="1500">
                <a:latin typeface="Calibri Light"/>
                <a:cs typeface="Calibri"/>
              </a:rPr>
              <a:t> Kimmo Lipponen </a:t>
            </a:r>
            <a:r>
              <a:rPr lang="en-US" sz="1500" err="1">
                <a:latin typeface="Calibri Light"/>
                <a:cs typeface="Calibri"/>
              </a:rPr>
              <a:t>hallituksen</a:t>
            </a:r>
            <a:r>
              <a:rPr lang="en-US" sz="1500">
                <a:latin typeface="Calibri Light"/>
                <a:cs typeface="Calibri"/>
              </a:rPr>
              <a:t> </a:t>
            </a:r>
            <a:r>
              <a:rPr lang="en-US" sz="1500" err="1">
                <a:latin typeface="Calibri Light"/>
                <a:cs typeface="Calibri"/>
              </a:rPr>
              <a:t>puheenjohtajaksi</a:t>
            </a:r>
            <a:r>
              <a:rPr lang="en-US" sz="1500">
                <a:latin typeface="Calibri Light"/>
                <a:cs typeface="Calibri"/>
              </a:rPr>
              <a:t> </a:t>
            </a:r>
            <a:r>
              <a:rPr lang="en-US" sz="1500" err="1">
                <a:latin typeface="Calibri Light"/>
                <a:cs typeface="Calibri"/>
              </a:rPr>
              <a:t>seuraavaksi</a:t>
            </a:r>
            <a:r>
              <a:rPr lang="en-US" sz="1500">
                <a:latin typeface="Calibri Light"/>
                <a:cs typeface="Calibri"/>
              </a:rPr>
              <a:t> </a:t>
            </a:r>
            <a:r>
              <a:rPr lang="en-US" sz="1500" err="1">
                <a:latin typeface="Calibri Light"/>
                <a:cs typeface="Calibri"/>
              </a:rPr>
              <a:t>kahdeksi</a:t>
            </a:r>
            <a:r>
              <a:rPr lang="en-US" sz="1500">
                <a:latin typeface="Calibri Light"/>
                <a:cs typeface="Calibri"/>
              </a:rPr>
              <a:t> </a:t>
            </a:r>
            <a:r>
              <a:rPr lang="en-US" sz="1500" err="1">
                <a:latin typeface="Calibri Light"/>
                <a:cs typeface="Calibri"/>
              </a:rPr>
              <a:t>vuodeksi</a:t>
            </a:r>
            <a:r>
              <a:rPr lang="en-US" sz="1500">
                <a:latin typeface="Calibri Light"/>
                <a:cs typeface="Calibri"/>
              </a:rPr>
              <a:t>.</a:t>
            </a:r>
          </a:p>
          <a:p>
            <a:endParaRPr lang="en-US" sz="1500">
              <a:latin typeface="Calibri Light"/>
              <a:cs typeface="Calibri"/>
            </a:endParaRPr>
          </a:p>
          <a:p>
            <a:r>
              <a:rPr lang="en-US" sz="1500" err="1">
                <a:latin typeface="Calibri Light"/>
                <a:cs typeface="Calibri"/>
              </a:rPr>
              <a:t>Hallitukseen</a:t>
            </a:r>
            <a:r>
              <a:rPr lang="en-US" sz="1500">
                <a:latin typeface="Calibri Light"/>
                <a:cs typeface="Calibri"/>
              </a:rPr>
              <a:t> </a:t>
            </a:r>
            <a:r>
              <a:rPr lang="en-US" sz="1500" err="1">
                <a:latin typeface="Calibri Light"/>
                <a:cs typeface="Calibri"/>
              </a:rPr>
              <a:t>valittiin</a:t>
            </a:r>
            <a:r>
              <a:rPr lang="en-US" sz="1500">
                <a:latin typeface="Calibri Light"/>
                <a:cs typeface="Calibri"/>
              </a:rPr>
              <a:t> Olli-Pekka </a:t>
            </a:r>
            <a:r>
              <a:rPr lang="en-US" sz="1500" err="1">
                <a:latin typeface="Calibri Light"/>
                <a:cs typeface="Calibri"/>
              </a:rPr>
              <a:t>Lyytikäisen</a:t>
            </a:r>
            <a:r>
              <a:rPr lang="en-US" sz="1500">
                <a:latin typeface="Calibri Light"/>
                <a:cs typeface="Calibri"/>
              </a:rPr>
              <a:t> ja Heidi </a:t>
            </a:r>
            <a:r>
              <a:rPr lang="en-US" sz="1500" err="1">
                <a:latin typeface="Calibri Light"/>
                <a:cs typeface="Calibri"/>
              </a:rPr>
              <a:t>Puolitaipaleen</a:t>
            </a:r>
            <a:r>
              <a:rPr lang="en-US" sz="1500">
                <a:latin typeface="Calibri Light"/>
                <a:cs typeface="Calibri"/>
              </a:rPr>
              <a:t> </a:t>
            </a:r>
            <a:r>
              <a:rPr lang="en-US" sz="1500" err="1">
                <a:latin typeface="Calibri Light"/>
                <a:cs typeface="Calibri"/>
              </a:rPr>
              <a:t>tilalle</a:t>
            </a:r>
            <a:r>
              <a:rPr lang="en-US" sz="1500">
                <a:latin typeface="Calibri Light"/>
                <a:cs typeface="Calibri"/>
              </a:rPr>
              <a:t> </a:t>
            </a:r>
            <a:r>
              <a:rPr lang="en-US" sz="1500" err="1">
                <a:latin typeface="Calibri Light"/>
                <a:cs typeface="Calibri"/>
              </a:rPr>
              <a:t>seuraavaksi</a:t>
            </a:r>
            <a:r>
              <a:rPr lang="en-US" sz="1500">
                <a:latin typeface="Calibri Light"/>
                <a:cs typeface="Calibri"/>
              </a:rPr>
              <a:t> </a:t>
            </a:r>
            <a:r>
              <a:rPr lang="en-US" sz="1500" err="1">
                <a:latin typeface="Calibri Light"/>
                <a:cs typeface="Calibri"/>
              </a:rPr>
              <a:t>kolmeksi</a:t>
            </a:r>
            <a:r>
              <a:rPr lang="en-US" sz="1500">
                <a:latin typeface="Calibri Light"/>
                <a:cs typeface="Calibri"/>
              </a:rPr>
              <a:t> </a:t>
            </a:r>
            <a:r>
              <a:rPr lang="en-US" sz="1500" err="1">
                <a:latin typeface="Calibri Light"/>
                <a:cs typeface="Calibri"/>
              </a:rPr>
              <a:t>vuodeksi</a:t>
            </a:r>
            <a:r>
              <a:rPr lang="en-US" sz="1500">
                <a:latin typeface="Calibri Light"/>
                <a:cs typeface="Calibri"/>
              </a:rPr>
              <a:t> Mariet </a:t>
            </a:r>
            <a:r>
              <a:rPr lang="en-US" sz="1500" err="1">
                <a:latin typeface="Calibri Light"/>
                <a:cs typeface="Calibri"/>
              </a:rPr>
              <a:t>Louhento</a:t>
            </a:r>
            <a:r>
              <a:rPr lang="en-US" sz="1500">
                <a:latin typeface="Calibri Light"/>
                <a:cs typeface="Calibri"/>
              </a:rPr>
              <a:t> ja Mika </a:t>
            </a:r>
            <a:r>
              <a:rPr lang="en-US" sz="1500" err="1">
                <a:latin typeface="Calibri Light"/>
                <a:cs typeface="Calibri"/>
              </a:rPr>
              <a:t>Pirneskoski</a:t>
            </a:r>
            <a:r>
              <a:rPr lang="en-US" sz="1500">
                <a:latin typeface="Calibri Light"/>
                <a:cs typeface="Calibri"/>
              </a:rPr>
              <a:t>.</a:t>
            </a:r>
          </a:p>
          <a:p>
            <a:endParaRPr lang="en-US" sz="1500">
              <a:latin typeface="Calibri Light"/>
              <a:cs typeface="Calibri"/>
            </a:endParaRPr>
          </a:p>
          <a:p>
            <a:r>
              <a:rPr lang="en-US" sz="1500" err="1">
                <a:latin typeface="Calibri Light"/>
                <a:cs typeface="Calibri"/>
              </a:rPr>
              <a:t>Eropyynnön</a:t>
            </a:r>
            <a:r>
              <a:rPr lang="en-US" sz="1500">
                <a:latin typeface="Calibri Light"/>
                <a:cs typeface="Calibri"/>
              </a:rPr>
              <a:t> </a:t>
            </a:r>
            <a:r>
              <a:rPr lang="en-US" sz="1500" err="1">
                <a:latin typeface="Calibri Light"/>
                <a:cs typeface="Calibri"/>
              </a:rPr>
              <a:t>esittäneen</a:t>
            </a:r>
            <a:r>
              <a:rPr lang="en-US" sz="1500">
                <a:latin typeface="Calibri Light"/>
                <a:cs typeface="Calibri"/>
              </a:rPr>
              <a:t> Kati </a:t>
            </a:r>
            <a:r>
              <a:rPr lang="en-US" sz="1500" err="1">
                <a:latin typeface="Calibri Light"/>
                <a:cs typeface="Calibri"/>
              </a:rPr>
              <a:t>Ihamäen</a:t>
            </a:r>
            <a:r>
              <a:rPr lang="en-US" sz="1500">
                <a:latin typeface="Calibri Light"/>
                <a:cs typeface="Calibri"/>
              </a:rPr>
              <a:t> </a:t>
            </a:r>
            <a:r>
              <a:rPr lang="en-US" sz="1500" err="1">
                <a:latin typeface="Calibri Light"/>
                <a:cs typeface="Calibri"/>
              </a:rPr>
              <a:t>tilalle</a:t>
            </a:r>
            <a:r>
              <a:rPr lang="en-US" sz="1500">
                <a:latin typeface="Calibri Light"/>
                <a:cs typeface="Calibri"/>
              </a:rPr>
              <a:t> </a:t>
            </a:r>
            <a:r>
              <a:rPr lang="en-US" sz="1500" err="1">
                <a:latin typeface="Calibri Light"/>
                <a:cs typeface="Calibri"/>
              </a:rPr>
              <a:t>hallitukseen</a:t>
            </a:r>
            <a:r>
              <a:rPr lang="en-US" sz="1500">
                <a:latin typeface="Calibri Light"/>
                <a:cs typeface="Calibri"/>
              </a:rPr>
              <a:t> </a:t>
            </a:r>
            <a:r>
              <a:rPr lang="en-US" sz="1500" err="1">
                <a:latin typeface="Calibri Light"/>
                <a:cs typeface="Calibri"/>
              </a:rPr>
              <a:t>valittiin</a:t>
            </a:r>
            <a:r>
              <a:rPr lang="en-US" sz="1500">
                <a:latin typeface="Calibri Light"/>
                <a:cs typeface="Calibri"/>
              </a:rPr>
              <a:t> </a:t>
            </a:r>
            <a:r>
              <a:rPr lang="en-US" sz="1500" err="1">
                <a:latin typeface="Calibri Light"/>
                <a:cs typeface="Calibri"/>
              </a:rPr>
              <a:t>yksivuotiskaudeksi</a:t>
            </a:r>
            <a:r>
              <a:rPr lang="en-US" sz="1500">
                <a:latin typeface="Calibri Light"/>
                <a:cs typeface="Calibri"/>
              </a:rPr>
              <a:t> Tapio </a:t>
            </a:r>
            <a:r>
              <a:rPr lang="en-US" sz="1500" err="1">
                <a:latin typeface="Calibri Light"/>
                <a:cs typeface="Calibri"/>
              </a:rPr>
              <a:t>Huhanantti</a:t>
            </a:r>
            <a:r>
              <a:rPr lang="en-US" sz="1500">
                <a:latin typeface="Calibri Light"/>
                <a:cs typeface="Calibri"/>
              </a:rPr>
              <a:t>.</a:t>
            </a:r>
          </a:p>
          <a:p>
            <a:endParaRPr lang="en-US" sz="1500">
              <a:cs typeface="Calibri"/>
            </a:endParaRPr>
          </a:p>
        </p:txBody>
      </p:sp>
    </p:spTree>
    <p:extLst>
      <p:ext uri="{BB962C8B-B14F-4D97-AF65-F5344CB8AC3E}">
        <p14:creationId xmlns:p14="http://schemas.microsoft.com/office/powerpoint/2010/main" val="3746643127"/>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E79325-9777-64F8-AF99-B54E2495C676}"/>
              </a:ext>
            </a:extLst>
          </p:cNvPr>
          <p:cNvSpPr>
            <a:spLocks noGrp="1"/>
          </p:cNvSpPr>
          <p:nvPr>
            <p:ph type="title"/>
          </p:nvPr>
        </p:nvSpPr>
        <p:spPr>
          <a:xfrm>
            <a:off x="258014" y="68962"/>
            <a:ext cx="10867292" cy="1325563"/>
          </a:xfrm>
        </p:spPr>
        <p:txBody>
          <a:bodyPr/>
          <a:lstStyle/>
          <a:p>
            <a:pPr algn="l"/>
            <a:r>
              <a:rPr lang="fi-FI">
                <a:latin typeface="Montserrat ExtraBold"/>
              </a:rPr>
              <a:t>Talous</a:t>
            </a:r>
            <a:endParaRPr lang="en-GB"/>
          </a:p>
        </p:txBody>
      </p:sp>
      <p:sp>
        <p:nvSpPr>
          <p:cNvPr id="3" name="Tekstiruutu 2">
            <a:extLst>
              <a:ext uri="{FF2B5EF4-FFF2-40B4-BE49-F238E27FC236}">
                <a16:creationId xmlns:a16="http://schemas.microsoft.com/office/drawing/2014/main" id="{A44BE04C-CF27-C0B2-C4AB-43B744C39501}"/>
              </a:ext>
            </a:extLst>
          </p:cNvPr>
          <p:cNvSpPr txBox="1"/>
          <p:nvPr/>
        </p:nvSpPr>
        <p:spPr>
          <a:xfrm>
            <a:off x="258014" y="1388681"/>
            <a:ext cx="8502981" cy="5078313"/>
          </a:xfrm>
          <a:prstGeom prst="rect">
            <a:avLst/>
          </a:prstGeom>
          <a:noFill/>
        </p:spPr>
        <p:txBody>
          <a:bodyPr wrap="square" lIns="91440" tIns="45720" rIns="91440" bIns="45720" rtlCol="0" anchor="t">
            <a:spAutoFit/>
          </a:bodyPr>
          <a:lstStyle/>
          <a:p>
            <a:r>
              <a:rPr lang="fi-FI" sz="1400">
                <a:latin typeface="Calibri Light"/>
                <a:ea typeface="Calibri Light"/>
                <a:cs typeface="Calibri Light"/>
              </a:rPr>
              <a:t>Seuran toiminnan rahoitus muodostuu pääsääntöisesti jäseniltä perittävistä jäsen- ja toimintamaksuista, muista jalkapallotoiminnan tuotoista, yhteistyökumppanuustuotoista sekä kaupungilta saaduista avustuksista. </a:t>
            </a:r>
            <a:endParaRPr lang="en-US" sz="1400">
              <a:cs typeface="Calibri"/>
            </a:endParaRPr>
          </a:p>
          <a:p>
            <a:endParaRPr lang="fi-FI" sz="1400">
              <a:latin typeface="Calibri Light"/>
              <a:ea typeface="Calibri Light"/>
              <a:cs typeface="Calibri Light"/>
            </a:endParaRPr>
          </a:p>
          <a:p>
            <a:r>
              <a:rPr lang="fi-FI" sz="1400">
                <a:latin typeface="Calibri Light"/>
                <a:ea typeface="+mn-lt"/>
                <a:cs typeface="+mn-lt"/>
              </a:rPr>
              <a:t>Tilikauden aikana suoritettiin verovuosia 2021 ja 2022 koskeva verotarkastus. Verotarkastuksessa selvitettiin yhdistyksen yleishyödyllistä asemaa ja sitä onko yhdistyksellä tulo- tai arvonlisäveronalaista toimintaa. Verotarkastuskertomuksessa todetaan, että HJK ry:n järjestämä koululaisten iltapäivätoiminta täyttää elinkeinotoiminnan tunnusmerkistön kokonaisuutena arvioiden. Yhdistyksen harjoittama perusopetuslain mukainen iltapäivätoiminta on näillä perusteilla yhdistyksen elinkeinotoimintaa.</a:t>
            </a:r>
            <a:endParaRPr lang="fi-FI" sz="1400">
              <a:latin typeface="Calibri Light"/>
              <a:cs typeface="Calibri Light"/>
            </a:endParaRPr>
          </a:p>
          <a:p>
            <a:endParaRPr lang="fi-FI" sz="1400">
              <a:latin typeface="Calibri Light" panose="020F0302020204030204" pitchFamily="34" charset="0"/>
              <a:cs typeface="Calibri Light" panose="020F0302020204030204" pitchFamily="34" charset="0"/>
            </a:endParaRPr>
          </a:p>
          <a:p>
            <a:r>
              <a:rPr lang="fi-FI" sz="1400">
                <a:latin typeface="Calibri Light"/>
                <a:cs typeface="Calibri"/>
              </a:rPr>
              <a:t>Seura siirtyi marraskuussa 2022 ikäluokka- ja pelaajakohtaiseen toimintamaksuun kaikissa juniorijoukkueissa. Toimintamaksuilla katetaan seuralle perustoiminnan järjestämisestä syntyviä olosuhde-, valmennus- ja sarjamaksukuluja. Seura myös korotti jäsenmaksuaan 150:stä eurosta 180:n euroon, tavoitteenaan kattaa yleisestä hintatason noususta johtuvia olosuhdekustannuksia ja muita kuluja.</a:t>
            </a:r>
            <a:endParaRPr lang="fi-FI" sz="1400">
              <a:latin typeface="Calibri Light"/>
              <a:cs typeface="Calibri Light"/>
            </a:endParaRPr>
          </a:p>
          <a:p>
            <a:endParaRPr lang="fi-FI" sz="1400">
              <a:latin typeface="Calibri Light" panose="020F0302020204030204" pitchFamily="34" charset="0"/>
              <a:ea typeface="Calibri Light"/>
              <a:cs typeface="Calibri Light" panose="020F0302020204030204" pitchFamily="34" charset="0"/>
            </a:endParaRPr>
          </a:p>
          <a:p>
            <a:r>
              <a:rPr lang="en-GB" sz="1400" err="1">
                <a:latin typeface="Calibri Light"/>
                <a:ea typeface="Calibri Light"/>
                <a:cs typeface="Calibri Light"/>
              </a:rPr>
              <a:t>Joukkueiden</a:t>
            </a:r>
            <a:r>
              <a:rPr lang="en-GB" sz="1400">
                <a:latin typeface="Calibri Light"/>
                <a:ea typeface="Calibri Light"/>
                <a:cs typeface="Calibri Light"/>
              </a:rPr>
              <a:t> </a:t>
            </a:r>
            <a:r>
              <a:rPr lang="en-GB" sz="1400" err="1">
                <a:latin typeface="Calibri Light"/>
                <a:ea typeface="Calibri Light"/>
                <a:cs typeface="Calibri Light"/>
              </a:rPr>
              <a:t>taloutta</a:t>
            </a:r>
            <a:r>
              <a:rPr lang="en-GB" sz="1400">
                <a:latin typeface="Calibri Light"/>
                <a:ea typeface="Calibri Light"/>
                <a:cs typeface="Calibri Light"/>
              </a:rPr>
              <a:t> </a:t>
            </a:r>
            <a:r>
              <a:rPr lang="en-GB" sz="1400" err="1">
                <a:latin typeface="Calibri Light"/>
                <a:ea typeface="Calibri Light"/>
                <a:cs typeface="Calibri Light"/>
              </a:rPr>
              <a:t>seurataan</a:t>
            </a:r>
            <a:r>
              <a:rPr lang="en-GB" sz="1400">
                <a:latin typeface="Calibri Light"/>
                <a:ea typeface="Calibri Light"/>
                <a:cs typeface="Calibri Light"/>
              </a:rPr>
              <a:t> </a:t>
            </a:r>
            <a:r>
              <a:rPr lang="en-GB" sz="1400" err="1">
                <a:latin typeface="Calibri Light"/>
                <a:ea typeface="Calibri Light"/>
                <a:cs typeface="Calibri Light"/>
              </a:rPr>
              <a:t>osana</a:t>
            </a:r>
            <a:r>
              <a:rPr lang="en-GB" sz="1400">
                <a:latin typeface="Calibri Light"/>
                <a:ea typeface="Calibri Light"/>
                <a:cs typeface="Calibri Light"/>
              </a:rPr>
              <a:t> </a:t>
            </a:r>
            <a:r>
              <a:rPr lang="en-GB" sz="1400" err="1">
                <a:latin typeface="Calibri Light"/>
                <a:ea typeface="Calibri Light"/>
                <a:cs typeface="Calibri Light"/>
              </a:rPr>
              <a:t>seuran</a:t>
            </a:r>
            <a:r>
              <a:rPr lang="en-GB" sz="1400">
                <a:latin typeface="Calibri Light"/>
                <a:ea typeface="Calibri Light"/>
                <a:cs typeface="Calibri Light"/>
              </a:rPr>
              <a:t> </a:t>
            </a:r>
            <a:r>
              <a:rPr lang="en-GB" sz="1400" err="1">
                <a:latin typeface="Calibri Light"/>
                <a:ea typeface="Calibri Light"/>
                <a:cs typeface="Calibri Light"/>
              </a:rPr>
              <a:t>kirjanpitoa</a:t>
            </a:r>
            <a:r>
              <a:rPr lang="en-GB" sz="1400">
                <a:latin typeface="Calibri Light"/>
                <a:ea typeface="Calibri Light"/>
                <a:cs typeface="Calibri Light"/>
              </a:rPr>
              <a:t> </a:t>
            </a:r>
            <a:r>
              <a:rPr lang="en-GB" sz="1400" err="1">
                <a:latin typeface="Calibri Light"/>
                <a:ea typeface="Calibri Light"/>
                <a:cs typeface="Calibri Light"/>
              </a:rPr>
              <a:t>omina</a:t>
            </a:r>
            <a:r>
              <a:rPr lang="en-GB" sz="1400">
                <a:latin typeface="Calibri Light"/>
                <a:ea typeface="Calibri Light"/>
                <a:cs typeface="Calibri Light"/>
              </a:rPr>
              <a:t> </a:t>
            </a:r>
            <a:r>
              <a:rPr lang="en-GB" sz="1400" err="1">
                <a:latin typeface="Calibri Light"/>
                <a:ea typeface="Calibri Light"/>
                <a:cs typeface="Calibri Light"/>
              </a:rPr>
              <a:t>kustannuspaikkoinaan</a:t>
            </a:r>
            <a:r>
              <a:rPr lang="en-GB" sz="1400">
                <a:latin typeface="Calibri Light"/>
                <a:ea typeface="Calibri Light"/>
                <a:cs typeface="Calibri Light"/>
              </a:rPr>
              <a:t>. </a:t>
            </a:r>
            <a:r>
              <a:rPr lang="en-GB" sz="1400" err="1">
                <a:latin typeface="Calibri Light"/>
                <a:ea typeface="Calibri Light"/>
                <a:cs typeface="Calibri Light"/>
              </a:rPr>
              <a:t>Joukkueiden</a:t>
            </a:r>
            <a:r>
              <a:rPr lang="en-GB" sz="1400">
                <a:latin typeface="Calibri Light"/>
                <a:ea typeface="Calibri Light"/>
                <a:cs typeface="Calibri Light"/>
              </a:rPr>
              <a:t> </a:t>
            </a:r>
            <a:r>
              <a:rPr lang="en-GB" sz="1400" err="1">
                <a:latin typeface="Calibri Light"/>
                <a:ea typeface="Calibri Light"/>
                <a:cs typeface="Calibri Light"/>
              </a:rPr>
              <a:t>osuus</a:t>
            </a:r>
            <a:r>
              <a:rPr lang="en-GB" sz="1400">
                <a:latin typeface="Calibri Light"/>
                <a:ea typeface="Calibri Light"/>
                <a:cs typeface="Calibri Light"/>
              </a:rPr>
              <a:t> </a:t>
            </a:r>
            <a:r>
              <a:rPr lang="en-GB" sz="1400" err="1">
                <a:latin typeface="Calibri Light"/>
                <a:ea typeface="Calibri Light"/>
                <a:cs typeface="Calibri Light"/>
              </a:rPr>
              <a:t>yhdistyksen</a:t>
            </a:r>
            <a:r>
              <a:rPr lang="en-GB" sz="1400">
                <a:latin typeface="Calibri Light"/>
                <a:ea typeface="Calibri Light"/>
                <a:cs typeface="Calibri Light"/>
              </a:rPr>
              <a:t> </a:t>
            </a:r>
            <a:r>
              <a:rPr lang="en-GB" sz="1400" err="1">
                <a:latin typeface="Calibri Light"/>
                <a:ea typeface="Calibri Light"/>
                <a:cs typeface="Calibri Light"/>
              </a:rPr>
              <a:t>toiminnan</a:t>
            </a:r>
            <a:r>
              <a:rPr lang="en-GB" sz="1400">
                <a:latin typeface="Calibri Light"/>
                <a:ea typeface="Calibri Light"/>
                <a:cs typeface="Calibri Light"/>
              </a:rPr>
              <a:t> </a:t>
            </a:r>
            <a:r>
              <a:rPr lang="en-GB" sz="1400" err="1">
                <a:latin typeface="Calibri Light"/>
                <a:ea typeface="Calibri Light"/>
                <a:cs typeface="Calibri Light"/>
              </a:rPr>
              <a:t>tuotoista</a:t>
            </a:r>
            <a:r>
              <a:rPr lang="en-GB" sz="1400">
                <a:latin typeface="Calibri Light"/>
                <a:ea typeface="Calibri Light"/>
                <a:cs typeface="Calibri Light"/>
              </a:rPr>
              <a:t> </a:t>
            </a:r>
            <a:r>
              <a:rPr lang="en-GB" sz="1400" err="1">
                <a:latin typeface="Calibri Light"/>
                <a:ea typeface="Calibri Light"/>
                <a:cs typeface="Calibri Light"/>
              </a:rPr>
              <a:t>oli</a:t>
            </a:r>
            <a:r>
              <a:rPr lang="en-GB" sz="1400">
                <a:latin typeface="Calibri Light"/>
                <a:ea typeface="Calibri Light"/>
                <a:cs typeface="Calibri Light"/>
              </a:rPr>
              <a:t> 1 539 252,25 </a:t>
            </a:r>
            <a:r>
              <a:rPr lang="en-GB" sz="1400" err="1">
                <a:latin typeface="Calibri Light"/>
                <a:ea typeface="Calibri Light"/>
                <a:cs typeface="Calibri Light"/>
              </a:rPr>
              <a:t>euroa</a:t>
            </a:r>
            <a:r>
              <a:rPr lang="en-GB" sz="1400">
                <a:latin typeface="Calibri Light"/>
                <a:ea typeface="Calibri Light"/>
                <a:cs typeface="Calibri Light"/>
              </a:rPr>
              <a:t> </a:t>
            </a:r>
            <a:r>
              <a:rPr lang="en-GB" sz="1400" err="1">
                <a:latin typeface="Calibri Light"/>
                <a:ea typeface="Calibri Light"/>
                <a:cs typeface="Calibri Light"/>
              </a:rPr>
              <a:t>ja</a:t>
            </a:r>
            <a:r>
              <a:rPr lang="en-GB" sz="1400">
                <a:latin typeface="Calibri Light"/>
                <a:ea typeface="Calibri Light"/>
                <a:cs typeface="Calibri Light"/>
              </a:rPr>
              <a:t> </a:t>
            </a:r>
            <a:r>
              <a:rPr lang="en-GB" sz="1400" err="1">
                <a:latin typeface="Calibri Light"/>
                <a:ea typeface="Calibri Light"/>
                <a:cs typeface="Calibri Light"/>
              </a:rPr>
              <a:t>kuluista</a:t>
            </a:r>
            <a:r>
              <a:rPr lang="en-GB" sz="1400">
                <a:latin typeface="Calibri Light"/>
                <a:ea typeface="Calibri Light"/>
                <a:cs typeface="Calibri Light"/>
              </a:rPr>
              <a:t> 1 608 487,39 </a:t>
            </a:r>
            <a:r>
              <a:rPr lang="en-GB" sz="1400" err="1">
                <a:latin typeface="Calibri Light"/>
                <a:ea typeface="Calibri Light"/>
                <a:cs typeface="Calibri Light"/>
              </a:rPr>
              <a:t>euroa</a:t>
            </a:r>
            <a:r>
              <a:rPr lang="en-GB" sz="1400">
                <a:latin typeface="Calibri Light"/>
                <a:ea typeface="Calibri Light"/>
                <a:cs typeface="Calibri Light"/>
              </a:rPr>
              <a:t>. </a:t>
            </a:r>
            <a:endParaRPr lang="en-GB" sz="1400">
              <a:latin typeface="Calibri Light" panose="020F0302020204030204" pitchFamily="34" charset="0"/>
              <a:ea typeface="Calibri Light"/>
              <a:cs typeface="Calibri Light" panose="020F0302020204030204" pitchFamily="34" charset="0"/>
            </a:endParaRPr>
          </a:p>
          <a:p>
            <a:endParaRPr lang="en-GB" sz="1400">
              <a:latin typeface="Calibri Light" panose="020F0302020204030204" pitchFamily="34" charset="0"/>
              <a:ea typeface="Calibri Light"/>
              <a:cs typeface="Calibri Light" panose="020F0302020204030204" pitchFamily="34" charset="0"/>
            </a:endParaRPr>
          </a:p>
          <a:p>
            <a:r>
              <a:rPr lang="fi-FI" sz="1400">
                <a:latin typeface="Calibri Light"/>
                <a:ea typeface="Calibri Light"/>
                <a:cs typeface="Calibri Light"/>
              </a:rPr>
              <a:t>Yhdistyksen varsinaisen toiminnan tuotot tilikaudella 1.1.2023-31.12.2023 olivat 6 813 118,08 euroa ja kulut 7 575 822,84 euroa. Rahoitustoiminnan tuotot olivat 5 614,47 euroa, yleisavustukset 1 132 369,00 euroa ja verot 150,00 euroa. Tilikauden tulos on siten 375 128,71 euroa ylijäämäinen, jonka hallitus ehdottaa kirjattavaksi voitto-/tappiotilille. Taseen loppusumma on 1 744 116,57 euroa ja oma pääoma tilikauden lopussa 988 138,69 euroa.</a:t>
            </a:r>
            <a:endParaRPr lang="fi-FI" sz="1400">
              <a:cs typeface="Calibri"/>
            </a:endParaRPr>
          </a:p>
          <a:p>
            <a:endParaRPr lang="fi-FI" sz="1500">
              <a:latin typeface="Calibri Light"/>
              <a:ea typeface="Calibri Light"/>
              <a:cs typeface="Calibri Light"/>
            </a:endParaRPr>
          </a:p>
          <a:p>
            <a:endParaRPr lang="fi-FI" sz="1500">
              <a:latin typeface="Calibri Light"/>
              <a:cs typeface="Calibri Light"/>
            </a:endParaRPr>
          </a:p>
        </p:txBody>
      </p:sp>
      <p:sp>
        <p:nvSpPr>
          <p:cNvPr id="5" name="Otsikko 1">
            <a:extLst>
              <a:ext uri="{FF2B5EF4-FFF2-40B4-BE49-F238E27FC236}">
                <a16:creationId xmlns:a16="http://schemas.microsoft.com/office/drawing/2014/main" id="{31A080F6-CA86-4E1B-FBFD-08B8382EE817}"/>
              </a:ext>
            </a:extLst>
          </p:cNvPr>
          <p:cNvSpPr txBox="1">
            <a:spLocks/>
          </p:cNvSpPr>
          <p:nvPr/>
        </p:nvSpPr>
        <p:spPr>
          <a:xfrm>
            <a:off x="9334501" y="1208951"/>
            <a:ext cx="2958265" cy="1325563"/>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l"/>
            <a:r>
              <a:rPr lang="fi-FI" sz="3500">
                <a:solidFill>
                  <a:srgbClr val="002060"/>
                </a:solidFill>
                <a:latin typeface="Montserrat ExtraBold"/>
              </a:rPr>
              <a:t>  63 057</a:t>
            </a:r>
            <a:r>
              <a:rPr lang="fi-FI" sz="4000">
                <a:solidFill>
                  <a:srgbClr val="002060"/>
                </a:solidFill>
                <a:latin typeface="Montserrat ExtraBold"/>
              </a:rPr>
              <a:t> </a:t>
            </a:r>
            <a:endParaRPr lang="en-US" sz="4000"/>
          </a:p>
          <a:p>
            <a:pPr algn="l"/>
            <a:r>
              <a:rPr lang="fi-FI" sz="2000">
                <a:solidFill>
                  <a:srgbClr val="002060"/>
                </a:solidFill>
                <a:latin typeface="Montserrat ExtraBold"/>
              </a:rPr>
              <a:t>Muodostettua</a:t>
            </a:r>
            <a:endParaRPr lang="fi-FI" sz="2000">
              <a:solidFill>
                <a:srgbClr val="002060"/>
              </a:solidFill>
            </a:endParaRPr>
          </a:p>
          <a:p>
            <a:pPr algn="l"/>
            <a:r>
              <a:rPr lang="fi-FI" sz="2000">
                <a:solidFill>
                  <a:srgbClr val="002060"/>
                </a:solidFill>
                <a:latin typeface="Montserrat ExtraBold"/>
              </a:rPr>
              <a:t>myyntilaskua</a:t>
            </a:r>
            <a:endParaRPr lang="fi-FI" sz="2000">
              <a:solidFill>
                <a:srgbClr val="002060"/>
              </a:solidFill>
            </a:endParaRPr>
          </a:p>
          <a:p>
            <a:pPr algn="l"/>
            <a:endParaRPr lang="fi-FI" sz="4800">
              <a:solidFill>
                <a:srgbClr val="002060"/>
              </a:solidFill>
            </a:endParaRPr>
          </a:p>
        </p:txBody>
      </p:sp>
      <p:sp>
        <p:nvSpPr>
          <p:cNvPr id="8" name="Otsikko 1">
            <a:extLst>
              <a:ext uri="{FF2B5EF4-FFF2-40B4-BE49-F238E27FC236}">
                <a16:creationId xmlns:a16="http://schemas.microsoft.com/office/drawing/2014/main" id="{391292EA-61B3-4E0B-6D43-F67278A678A9}"/>
              </a:ext>
            </a:extLst>
          </p:cNvPr>
          <p:cNvSpPr txBox="1">
            <a:spLocks/>
          </p:cNvSpPr>
          <p:nvPr/>
        </p:nvSpPr>
        <p:spPr>
          <a:xfrm>
            <a:off x="9404472" y="5512055"/>
            <a:ext cx="2334726" cy="911184"/>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r>
              <a:rPr lang="fi-FI" sz="3500">
                <a:solidFill>
                  <a:srgbClr val="002060"/>
                </a:solidFill>
                <a:latin typeface="Montserrat ExtraBold"/>
              </a:rPr>
              <a:t>3 081</a:t>
            </a:r>
            <a:endParaRPr lang="en-US" sz="3500"/>
          </a:p>
          <a:p>
            <a:pPr algn="l"/>
            <a:r>
              <a:rPr lang="fi-FI" sz="2000">
                <a:solidFill>
                  <a:srgbClr val="002060"/>
                </a:solidFill>
                <a:latin typeface="Montserrat ExtraBold"/>
              </a:rPr>
              <a:t>Vastaanotettua ostolaskua</a:t>
            </a:r>
            <a:endParaRPr lang="en-GB"/>
          </a:p>
          <a:p>
            <a:pPr algn="l"/>
            <a:endParaRPr lang="fi-FI" sz="4800">
              <a:solidFill>
                <a:srgbClr val="002060"/>
              </a:solidFill>
            </a:endParaRPr>
          </a:p>
        </p:txBody>
      </p:sp>
      <p:sp>
        <p:nvSpPr>
          <p:cNvPr id="4" name="Otsikko 1">
            <a:extLst>
              <a:ext uri="{FF2B5EF4-FFF2-40B4-BE49-F238E27FC236}">
                <a16:creationId xmlns:a16="http://schemas.microsoft.com/office/drawing/2014/main" id="{89D7D6AC-3582-B46A-52EE-806E67B46AE0}"/>
              </a:ext>
            </a:extLst>
          </p:cNvPr>
          <p:cNvSpPr txBox="1">
            <a:spLocks/>
          </p:cNvSpPr>
          <p:nvPr/>
        </p:nvSpPr>
        <p:spPr>
          <a:xfrm>
            <a:off x="9334501" y="2813019"/>
            <a:ext cx="2484966" cy="911184"/>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r>
              <a:rPr lang="fi-FI" sz="3500">
                <a:solidFill>
                  <a:srgbClr val="002060"/>
                </a:solidFill>
                <a:latin typeface="Montserrat ExtraBold"/>
              </a:rPr>
              <a:t>3 453</a:t>
            </a:r>
            <a:endParaRPr lang="fi-FI" sz="3500">
              <a:solidFill>
                <a:srgbClr val="002060"/>
              </a:solidFill>
            </a:endParaRPr>
          </a:p>
          <a:p>
            <a:pPr algn="l"/>
            <a:r>
              <a:rPr lang="fi-FI" sz="2000">
                <a:solidFill>
                  <a:srgbClr val="002060"/>
                </a:solidFill>
                <a:latin typeface="Montserrat ExtraBold"/>
              </a:rPr>
              <a:t>Maksettua jäsenmaksua</a:t>
            </a:r>
            <a:endParaRPr lang="fi-FI" sz="2000" b="1">
              <a:solidFill>
                <a:srgbClr val="002060"/>
              </a:solidFill>
              <a:latin typeface="Montserrat ExtraBold"/>
            </a:endParaRPr>
          </a:p>
          <a:p>
            <a:pPr algn="l"/>
            <a:endParaRPr lang="fi-FI" sz="4800">
              <a:solidFill>
                <a:srgbClr val="002060"/>
              </a:solidFill>
            </a:endParaRPr>
          </a:p>
        </p:txBody>
      </p:sp>
      <p:sp>
        <p:nvSpPr>
          <p:cNvPr id="7" name="Nuoli: Nuolenkärki 6">
            <a:extLst>
              <a:ext uri="{FF2B5EF4-FFF2-40B4-BE49-F238E27FC236}">
                <a16:creationId xmlns:a16="http://schemas.microsoft.com/office/drawing/2014/main" id="{CF2D2F03-BE61-54A0-1553-65019D99C04C}"/>
              </a:ext>
            </a:extLst>
          </p:cNvPr>
          <p:cNvSpPr/>
          <p:nvPr/>
        </p:nvSpPr>
        <p:spPr>
          <a:xfrm>
            <a:off x="8925750" y="1385624"/>
            <a:ext cx="193964" cy="249382"/>
          </a:xfrm>
          <a:prstGeom prst="chevron">
            <a:avLst/>
          </a:prstGeom>
          <a:solidFill>
            <a:srgbClr val="F0C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Nuoli: Nuolenkärki 8">
            <a:extLst>
              <a:ext uri="{FF2B5EF4-FFF2-40B4-BE49-F238E27FC236}">
                <a16:creationId xmlns:a16="http://schemas.microsoft.com/office/drawing/2014/main" id="{AA60B69E-AA54-AF16-9BD6-30E6333161E5}"/>
              </a:ext>
            </a:extLst>
          </p:cNvPr>
          <p:cNvSpPr/>
          <p:nvPr/>
        </p:nvSpPr>
        <p:spPr>
          <a:xfrm>
            <a:off x="8923153" y="2809977"/>
            <a:ext cx="193964" cy="249382"/>
          </a:xfrm>
          <a:prstGeom prst="chevron">
            <a:avLst/>
          </a:prstGeom>
          <a:solidFill>
            <a:srgbClr val="F0C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Nuoli: Nuolenkärki 9">
            <a:extLst>
              <a:ext uri="{FF2B5EF4-FFF2-40B4-BE49-F238E27FC236}">
                <a16:creationId xmlns:a16="http://schemas.microsoft.com/office/drawing/2014/main" id="{C309C8C5-0AD1-B296-597A-E5D3D23D0739}"/>
              </a:ext>
            </a:extLst>
          </p:cNvPr>
          <p:cNvSpPr/>
          <p:nvPr/>
        </p:nvSpPr>
        <p:spPr>
          <a:xfrm>
            <a:off x="8936047" y="5709091"/>
            <a:ext cx="193964" cy="249382"/>
          </a:xfrm>
          <a:prstGeom prst="chevron">
            <a:avLst/>
          </a:prstGeom>
          <a:solidFill>
            <a:srgbClr val="F0C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Nuoli: Nuolenkärki 9">
            <a:extLst>
              <a:ext uri="{FF2B5EF4-FFF2-40B4-BE49-F238E27FC236}">
                <a16:creationId xmlns:a16="http://schemas.microsoft.com/office/drawing/2014/main" id="{F7490585-C424-454D-1D7E-CC851858F2AF}"/>
              </a:ext>
            </a:extLst>
          </p:cNvPr>
          <p:cNvSpPr/>
          <p:nvPr/>
        </p:nvSpPr>
        <p:spPr>
          <a:xfrm>
            <a:off x="8936047" y="4185091"/>
            <a:ext cx="193964" cy="249382"/>
          </a:xfrm>
          <a:prstGeom prst="chevron">
            <a:avLst/>
          </a:prstGeom>
          <a:solidFill>
            <a:srgbClr val="F0C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Otsikko 1">
            <a:extLst>
              <a:ext uri="{FF2B5EF4-FFF2-40B4-BE49-F238E27FC236}">
                <a16:creationId xmlns:a16="http://schemas.microsoft.com/office/drawing/2014/main" id="{75DAA5DC-8F90-2CFB-68EB-3CE788A58C91}"/>
              </a:ext>
            </a:extLst>
          </p:cNvPr>
          <p:cNvSpPr txBox="1">
            <a:spLocks/>
          </p:cNvSpPr>
          <p:nvPr/>
        </p:nvSpPr>
        <p:spPr>
          <a:xfrm>
            <a:off x="9332391" y="4183704"/>
            <a:ext cx="2478888" cy="1003859"/>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r>
              <a:rPr lang="fi-FI" sz="3500">
                <a:solidFill>
                  <a:srgbClr val="002060"/>
                </a:solidFill>
                <a:latin typeface="Montserrat ExtraBold"/>
              </a:rPr>
              <a:t>3 437</a:t>
            </a:r>
            <a:endParaRPr lang="en-US" sz="3500"/>
          </a:p>
          <a:p>
            <a:pPr algn="l"/>
            <a:r>
              <a:rPr lang="fi-FI" sz="2000">
                <a:solidFill>
                  <a:srgbClr val="002060"/>
                </a:solidFill>
                <a:latin typeface="Montserrat ExtraBold"/>
              </a:rPr>
              <a:t>Laskettua palkkalaskelmaa</a:t>
            </a:r>
            <a:endParaRPr lang="fi-FI" sz="2000">
              <a:solidFill>
                <a:srgbClr val="002060"/>
              </a:solidFill>
            </a:endParaRPr>
          </a:p>
          <a:p>
            <a:pPr algn="l"/>
            <a:endParaRPr lang="fi-FI" sz="4800">
              <a:solidFill>
                <a:srgbClr val="002060"/>
              </a:solidFill>
            </a:endParaRPr>
          </a:p>
        </p:txBody>
      </p:sp>
    </p:spTree>
    <p:extLst>
      <p:ext uri="{BB962C8B-B14F-4D97-AF65-F5344CB8AC3E}">
        <p14:creationId xmlns:p14="http://schemas.microsoft.com/office/powerpoint/2010/main" val="3520338610"/>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E79325-9777-64F8-AF99-B54E2495C676}"/>
              </a:ext>
            </a:extLst>
          </p:cNvPr>
          <p:cNvSpPr>
            <a:spLocks noGrp="1"/>
          </p:cNvSpPr>
          <p:nvPr>
            <p:ph type="title"/>
          </p:nvPr>
        </p:nvSpPr>
        <p:spPr>
          <a:xfrm>
            <a:off x="258014" y="68962"/>
            <a:ext cx="10867292" cy="1325563"/>
          </a:xfrm>
        </p:spPr>
        <p:txBody>
          <a:bodyPr/>
          <a:lstStyle/>
          <a:p>
            <a:pPr algn="l"/>
            <a:r>
              <a:rPr lang="fi-FI"/>
              <a:t>Henkilöstö</a:t>
            </a:r>
            <a:endParaRPr lang="en-GB"/>
          </a:p>
        </p:txBody>
      </p:sp>
      <p:sp>
        <p:nvSpPr>
          <p:cNvPr id="3" name="Tekstiruutu 2">
            <a:extLst>
              <a:ext uri="{FF2B5EF4-FFF2-40B4-BE49-F238E27FC236}">
                <a16:creationId xmlns:a16="http://schemas.microsoft.com/office/drawing/2014/main" id="{A44BE04C-CF27-C0B2-C4AB-43B744C39501}"/>
              </a:ext>
            </a:extLst>
          </p:cNvPr>
          <p:cNvSpPr txBox="1"/>
          <p:nvPr/>
        </p:nvSpPr>
        <p:spPr>
          <a:xfrm>
            <a:off x="258014" y="1398978"/>
            <a:ext cx="8502981" cy="4939814"/>
          </a:xfrm>
          <a:prstGeom prst="rect">
            <a:avLst/>
          </a:prstGeom>
          <a:noFill/>
        </p:spPr>
        <p:txBody>
          <a:bodyPr wrap="square" lIns="91440" tIns="45720" rIns="91440" bIns="45720" rtlCol="0" anchor="t">
            <a:spAutoFit/>
          </a:bodyPr>
          <a:lstStyle/>
          <a:p>
            <a:r>
              <a:rPr lang="fi-FI" sz="1500">
                <a:latin typeface="Calibri Light"/>
                <a:ea typeface="Calibri Light"/>
                <a:cs typeface="Calibri Light"/>
              </a:rPr>
              <a:t>Yhdistyksen operatiivisesta toiminnasta vastasi palkattu henkilöstö. Yhdistyksen toiminnanjohtajana toimi Timo Muurinen 30.10. asti. Tilikauden aikana yhtiön palveluksessa oli keskimäärin 260 henkilöä, joista 50 kokopäiväisiä, 210 osa-aikaisia tai oman päätoimen ohella työskenteleviä.</a:t>
            </a:r>
          </a:p>
          <a:p>
            <a:endParaRPr lang="fi-FI" sz="1500">
              <a:latin typeface="Calibri Light" panose="020F0302020204030204" pitchFamily="34" charset="0"/>
              <a:cs typeface="Calibri Light" panose="020F0302020204030204" pitchFamily="34" charset="0"/>
            </a:endParaRPr>
          </a:p>
          <a:p>
            <a:r>
              <a:rPr lang="fi-FI" sz="1500">
                <a:latin typeface="Calibri Light"/>
                <a:ea typeface="Calibri Light"/>
                <a:cs typeface="Calibri Light"/>
              </a:rPr>
              <a:t>Erityistä huomiota kiinnitettiin työhyvinvoinnin lisäämiseen ja työn kuormittavuuden jakamiseen tasaisemmin vuositasolla. Seuran strategian toteutumisen edellytyksiä sekä työntekijöiden hyvinvointia mittaava henkilöstökysely antoi kattavan tilannekuvan strategiakauden kolmannelle ja viimeiselle vuodelle siirryttäessä.</a:t>
            </a:r>
            <a:br>
              <a:rPr lang="fi-FI" sz="1500">
                <a:latin typeface="Calibri Light"/>
                <a:ea typeface="Calibri Light"/>
                <a:cs typeface="Calibri Light"/>
              </a:rPr>
            </a:br>
            <a:br>
              <a:rPr lang="fi-FI" sz="1500">
                <a:latin typeface="Calibri Light"/>
                <a:ea typeface="Calibri Light"/>
                <a:cs typeface="Calibri Light"/>
              </a:rPr>
            </a:br>
            <a:r>
              <a:rPr lang="fi-FI" sz="1500">
                <a:latin typeface="Calibri Light"/>
                <a:ea typeface="Calibri Light"/>
                <a:cs typeface="Calibri Light"/>
              </a:rPr>
              <a:t>Huhtikuussa 2023 toteutetussa henkilöstökyselyssä 92,3% henkilöstöstä oli tyytyväisiä tai erittäin tyytyväisiä omaan toimenkuvaansa. 89 % henkilöstöstä oli erittäin tai melko tyytyväisiä esihenkilöltä saamaansa tukeen työtehtävistä suoriutumiseen. Henkilöstön hyvinvointiin sekä kehittämiseen panostamista pidämme tärkeänä ja tutkimuksen tulosten mukaan onnistumme siinä kiitettävin arvosanoin. Jo useana vuonna peräkkäin henkilöstö piti parhaina asioina työkavereitaan, joustavaa työkulttuuria ja työn monipuolisuutta.</a:t>
            </a:r>
          </a:p>
          <a:p>
            <a:endParaRPr lang="fi-FI" sz="1500">
              <a:latin typeface="Calibri Light" panose="020F0302020204030204" pitchFamily="34" charset="0"/>
              <a:ea typeface="Calibri Light" panose="020F0302020204030204" pitchFamily="34" charset="0"/>
              <a:cs typeface="Calibri Light" panose="020F0302020204030204" pitchFamily="34" charset="0"/>
            </a:endParaRPr>
          </a:p>
          <a:p>
            <a:r>
              <a:rPr lang="fi-FI" sz="1500">
                <a:latin typeface="Calibri Light"/>
                <a:ea typeface="Calibri Light"/>
                <a:cs typeface="Calibri Light"/>
              </a:rPr>
              <a:t>Henkilöstön vaihtuvuus ja uudet toimenkuvat tukivat seuran strategisia valintoja pitkällä tähtäimellä. Pysyvissä työtehtävissä yhdistyksessä aloittivat Sara Virtanen (talousvastaava) ja Elina Sihvo (iltapäivätoiminnan kehityspäällikkö). Timo Muurinen aloitti marraskuussa uudessa seuratoiminnan vaikuttavuuden kehittämiseen keskittyvässä roolissa kehityspäällikkönä. </a:t>
            </a:r>
          </a:p>
          <a:p>
            <a:endParaRPr lang="fi-FI" sz="1500">
              <a:latin typeface="Calibri Light"/>
              <a:ea typeface="Calibri Light"/>
              <a:cs typeface="Calibri Light"/>
            </a:endParaRPr>
          </a:p>
          <a:p>
            <a:r>
              <a:rPr lang="fi-FI" sz="1500">
                <a:latin typeface="Calibri Light"/>
                <a:cs typeface="Calibri Light"/>
              </a:rPr>
              <a:t>Pysyvistä työtehtävistä jäivät pois Miika Takkula (urheilu- ja kehitysjohtaja), Samuel Bird (iltapäivätoiminnan kehityspäällikkö), Marko </a:t>
            </a:r>
            <a:r>
              <a:rPr lang="fi-FI" sz="1500" err="1">
                <a:latin typeface="Calibri Light"/>
                <a:cs typeface="Calibri Light"/>
              </a:rPr>
              <a:t>Frantsi</a:t>
            </a:r>
            <a:r>
              <a:rPr lang="fi-FI" sz="1500">
                <a:latin typeface="Calibri Light"/>
                <a:cs typeface="Calibri Light"/>
              </a:rPr>
              <a:t> (maalivahtivalmennuksen päällikkö) ja Heli Annala (viestintäpäällikkö).</a:t>
            </a:r>
            <a:endParaRPr lang="fi-FI"/>
          </a:p>
        </p:txBody>
      </p:sp>
      <p:sp>
        <p:nvSpPr>
          <p:cNvPr id="5" name="Otsikko 1">
            <a:extLst>
              <a:ext uri="{FF2B5EF4-FFF2-40B4-BE49-F238E27FC236}">
                <a16:creationId xmlns:a16="http://schemas.microsoft.com/office/drawing/2014/main" id="{31A080F6-CA86-4E1B-FBFD-08B8382EE817}"/>
              </a:ext>
            </a:extLst>
          </p:cNvPr>
          <p:cNvSpPr txBox="1">
            <a:spLocks/>
          </p:cNvSpPr>
          <p:nvPr/>
        </p:nvSpPr>
        <p:spPr>
          <a:xfrm>
            <a:off x="9334501" y="1270735"/>
            <a:ext cx="2958265" cy="1325563"/>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l"/>
            <a:r>
              <a:rPr lang="fi-FI" sz="2400">
                <a:solidFill>
                  <a:srgbClr val="002060"/>
                </a:solidFill>
                <a:latin typeface="Montserrat ExtraBold"/>
              </a:rPr>
              <a:t>ka </a:t>
            </a:r>
            <a:r>
              <a:rPr lang="fi-FI" sz="4800">
                <a:solidFill>
                  <a:srgbClr val="002060"/>
                </a:solidFill>
                <a:latin typeface="Montserrat ExtraBold"/>
              </a:rPr>
              <a:t>260</a:t>
            </a:r>
            <a:endParaRPr lang="fi-FI" sz="4800">
              <a:solidFill>
                <a:srgbClr val="002060"/>
              </a:solidFill>
            </a:endParaRPr>
          </a:p>
          <a:p>
            <a:pPr algn="l"/>
            <a:r>
              <a:rPr lang="fi-FI" sz="2000" b="1">
                <a:solidFill>
                  <a:srgbClr val="002060"/>
                </a:solidFill>
                <a:latin typeface="Montserrat ExtraBold"/>
              </a:rPr>
              <a:t>palkansaajaa</a:t>
            </a:r>
            <a:endParaRPr lang="en-GB" sz="2000" b="1">
              <a:solidFill>
                <a:srgbClr val="002060"/>
              </a:solidFill>
              <a:latin typeface="Montserrat ExtraBold"/>
            </a:endParaRPr>
          </a:p>
          <a:p>
            <a:pPr algn="l"/>
            <a:endParaRPr lang="fi-FI" sz="4800">
              <a:solidFill>
                <a:srgbClr val="002060"/>
              </a:solidFill>
            </a:endParaRPr>
          </a:p>
        </p:txBody>
      </p:sp>
      <p:sp>
        <p:nvSpPr>
          <p:cNvPr id="8" name="Otsikko 1">
            <a:extLst>
              <a:ext uri="{FF2B5EF4-FFF2-40B4-BE49-F238E27FC236}">
                <a16:creationId xmlns:a16="http://schemas.microsoft.com/office/drawing/2014/main" id="{391292EA-61B3-4E0B-6D43-F67278A678A9}"/>
              </a:ext>
            </a:extLst>
          </p:cNvPr>
          <p:cNvSpPr txBox="1">
            <a:spLocks/>
          </p:cNvSpPr>
          <p:nvPr/>
        </p:nvSpPr>
        <p:spPr>
          <a:xfrm>
            <a:off x="9332391" y="5378190"/>
            <a:ext cx="2478888" cy="962670"/>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r>
              <a:rPr lang="fi-FI" sz="2000">
                <a:solidFill>
                  <a:srgbClr val="002060"/>
                </a:solidFill>
                <a:latin typeface="Montserrat ExtraBold"/>
              </a:rPr>
              <a:t>n.</a:t>
            </a:r>
            <a:r>
              <a:rPr lang="fi-FI" sz="4800">
                <a:solidFill>
                  <a:srgbClr val="002060"/>
                </a:solidFill>
                <a:latin typeface="Montserrat ExtraBold"/>
              </a:rPr>
              <a:t> 50</a:t>
            </a:r>
            <a:endParaRPr lang="fi-FI" sz="4800">
              <a:solidFill>
                <a:srgbClr val="002060"/>
              </a:solidFill>
            </a:endParaRPr>
          </a:p>
          <a:p>
            <a:pPr algn="l"/>
            <a:r>
              <a:rPr lang="fi-FI" sz="2000">
                <a:solidFill>
                  <a:srgbClr val="002060"/>
                </a:solidFill>
              </a:rPr>
              <a:t>alle 18-vuotiasta</a:t>
            </a:r>
          </a:p>
          <a:p>
            <a:pPr algn="l"/>
            <a:r>
              <a:rPr lang="fi-FI" sz="2000">
                <a:solidFill>
                  <a:srgbClr val="002060"/>
                </a:solidFill>
                <a:latin typeface="Montserrat ExtraBold"/>
              </a:rPr>
              <a:t>kerrytti</a:t>
            </a:r>
            <a:br>
              <a:rPr lang="fi-FI" sz="2000"/>
            </a:br>
            <a:r>
              <a:rPr lang="fi-FI" sz="2000">
                <a:solidFill>
                  <a:srgbClr val="002060"/>
                </a:solidFill>
                <a:latin typeface="Montserrat ExtraBold"/>
              </a:rPr>
              <a:t>työkokemusta</a:t>
            </a:r>
            <a:endParaRPr lang="en-GB" sz="2000" b="1">
              <a:solidFill>
                <a:srgbClr val="002060"/>
              </a:solidFill>
              <a:latin typeface="Montserrat ExtraBold"/>
            </a:endParaRPr>
          </a:p>
          <a:p>
            <a:pPr algn="l"/>
            <a:endParaRPr lang="fi-FI" sz="4800">
              <a:solidFill>
                <a:srgbClr val="002060"/>
              </a:solidFill>
            </a:endParaRPr>
          </a:p>
        </p:txBody>
      </p:sp>
      <p:sp>
        <p:nvSpPr>
          <p:cNvPr id="4" name="Otsikko 1">
            <a:extLst>
              <a:ext uri="{FF2B5EF4-FFF2-40B4-BE49-F238E27FC236}">
                <a16:creationId xmlns:a16="http://schemas.microsoft.com/office/drawing/2014/main" id="{89D7D6AC-3582-B46A-52EE-806E67B46AE0}"/>
              </a:ext>
            </a:extLst>
          </p:cNvPr>
          <p:cNvSpPr txBox="1">
            <a:spLocks/>
          </p:cNvSpPr>
          <p:nvPr/>
        </p:nvSpPr>
        <p:spPr>
          <a:xfrm>
            <a:off x="9334501" y="3307289"/>
            <a:ext cx="2598236" cy="911184"/>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r>
              <a:rPr lang="fi-FI" sz="4800">
                <a:solidFill>
                  <a:srgbClr val="002060"/>
                </a:solidFill>
                <a:latin typeface="Montserrat ExtraBold"/>
              </a:rPr>
              <a:t>15</a:t>
            </a:r>
            <a:endParaRPr lang="fi-FI" sz="4800">
              <a:solidFill>
                <a:srgbClr val="002060"/>
              </a:solidFill>
            </a:endParaRPr>
          </a:p>
          <a:p>
            <a:pPr algn="l"/>
            <a:r>
              <a:rPr lang="fi-FI" sz="2000">
                <a:solidFill>
                  <a:srgbClr val="002060"/>
                </a:solidFill>
                <a:latin typeface="Montserrat ExtraBold"/>
              </a:rPr>
              <a:t>Oppisopimus-opiskelijaa iltapäivätoimin-</a:t>
            </a:r>
            <a:r>
              <a:rPr lang="fi-FI" sz="2000" err="1">
                <a:solidFill>
                  <a:srgbClr val="002060"/>
                </a:solidFill>
                <a:latin typeface="Montserrat ExtraBold"/>
              </a:rPr>
              <a:t>nassa</a:t>
            </a:r>
            <a:endParaRPr lang="en-GB" sz="2000" b="1" err="1">
              <a:solidFill>
                <a:srgbClr val="002060"/>
              </a:solidFill>
              <a:latin typeface="Montserrat ExtraBold"/>
            </a:endParaRPr>
          </a:p>
          <a:p>
            <a:pPr algn="l"/>
            <a:endParaRPr lang="fi-FI" sz="4800">
              <a:solidFill>
                <a:srgbClr val="002060"/>
              </a:solidFill>
            </a:endParaRPr>
          </a:p>
        </p:txBody>
      </p:sp>
      <p:sp>
        <p:nvSpPr>
          <p:cNvPr id="7" name="Nuoli: Nuolenkärki 6">
            <a:extLst>
              <a:ext uri="{FF2B5EF4-FFF2-40B4-BE49-F238E27FC236}">
                <a16:creationId xmlns:a16="http://schemas.microsoft.com/office/drawing/2014/main" id="{CF2D2F03-BE61-54A0-1553-65019D99C04C}"/>
              </a:ext>
            </a:extLst>
          </p:cNvPr>
          <p:cNvSpPr/>
          <p:nvPr/>
        </p:nvSpPr>
        <p:spPr>
          <a:xfrm>
            <a:off x="8936047" y="1746029"/>
            <a:ext cx="193964" cy="249382"/>
          </a:xfrm>
          <a:prstGeom prst="chevron">
            <a:avLst/>
          </a:prstGeom>
          <a:solidFill>
            <a:srgbClr val="F0C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Nuoli: Nuolenkärki 8">
            <a:extLst>
              <a:ext uri="{FF2B5EF4-FFF2-40B4-BE49-F238E27FC236}">
                <a16:creationId xmlns:a16="http://schemas.microsoft.com/office/drawing/2014/main" id="{AA60B69E-AA54-AF16-9BD6-30E6333161E5}"/>
              </a:ext>
            </a:extLst>
          </p:cNvPr>
          <p:cNvSpPr/>
          <p:nvPr/>
        </p:nvSpPr>
        <p:spPr>
          <a:xfrm>
            <a:off x="8933450" y="3602869"/>
            <a:ext cx="193964" cy="249382"/>
          </a:xfrm>
          <a:prstGeom prst="chevron">
            <a:avLst/>
          </a:prstGeom>
          <a:solidFill>
            <a:srgbClr val="F0C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Nuoli: Nuolenkärki 9">
            <a:extLst>
              <a:ext uri="{FF2B5EF4-FFF2-40B4-BE49-F238E27FC236}">
                <a16:creationId xmlns:a16="http://schemas.microsoft.com/office/drawing/2014/main" id="{C309C8C5-0AD1-B296-597A-E5D3D23D0739}"/>
              </a:ext>
            </a:extLst>
          </p:cNvPr>
          <p:cNvSpPr/>
          <p:nvPr/>
        </p:nvSpPr>
        <p:spPr>
          <a:xfrm>
            <a:off x="8936047" y="5709091"/>
            <a:ext cx="193964" cy="249382"/>
          </a:xfrm>
          <a:prstGeom prst="chevron">
            <a:avLst/>
          </a:prstGeom>
          <a:solidFill>
            <a:srgbClr val="F0C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873185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E79325-9777-64F8-AF99-B54E2495C676}"/>
              </a:ext>
            </a:extLst>
          </p:cNvPr>
          <p:cNvSpPr>
            <a:spLocks noGrp="1"/>
          </p:cNvSpPr>
          <p:nvPr>
            <p:ph type="title"/>
          </p:nvPr>
        </p:nvSpPr>
        <p:spPr>
          <a:xfrm>
            <a:off x="530994" y="642922"/>
            <a:ext cx="10515600" cy="1325563"/>
          </a:xfrm>
        </p:spPr>
        <p:txBody>
          <a:bodyPr/>
          <a:lstStyle/>
          <a:p>
            <a:pPr algn="l"/>
            <a:r>
              <a:rPr lang="fi-FI"/>
              <a:t>Valmentajakoulutus</a:t>
            </a:r>
            <a:br>
              <a:rPr lang="fi-FI"/>
            </a:br>
            <a:r>
              <a:rPr lang="fi-FI"/>
              <a:t>ja toimihenkilöt</a:t>
            </a:r>
            <a:endParaRPr lang="en-GB"/>
          </a:p>
        </p:txBody>
      </p:sp>
      <p:sp>
        <p:nvSpPr>
          <p:cNvPr id="3" name="Tekstiruutu 2">
            <a:extLst>
              <a:ext uri="{FF2B5EF4-FFF2-40B4-BE49-F238E27FC236}">
                <a16:creationId xmlns:a16="http://schemas.microsoft.com/office/drawing/2014/main" id="{A44BE04C-CF27-C0B2-C4AB-43B744C39501}"/>
              </a:ext>
            </a:extLst>
          </p:cNvPr>
          <p:cNvSpPr txBox="1"/>
          <p:nvPr/>
        </p:nvSpPr>
        <p:spPr>
          <a:xfrm>
            <a:off x="530994" y="2468062"/>
            <a:ext cx="7229374" cy="3554819"/>
          </a:xfrm>
          <a:prstGeom prst="rect">
            <a:avLst/>
          </a:prstGeom>
          <a:noFill/>
        </p:spPr>
        <p:txBody>
          <a:bodyPr wrap="square" lIns="91440" tIns="45720" rIns="91440" bIns="45720" rtlCol="0" anchor="t">
            <a:spAutoFit/>
          </a:bodyPr>
          <a:lstStyle/>
          <a:p>
            <a:r>
              <a:rPr lang="fi-FI" sz="1500">
                <a:latin typeface="Calibri Light"/>
                <a:cs typeface="Calibri Light"/>
              </a:rPr>
              <a:t>HJK kouluttaa Helsingin keskusta-alueen seurojen valmentajia osana Palloliiton tukemaa VOK-yhteishanketta (valmennusosaamisen kehittäminen). Hankkeessa HJK vastaa alueen seurojen Palloliiton futisvalmentajan starttikoulutuksista, ikävaihekoulutuksista, UEFA C -koulutuksista sekä Palloliiton teemakoulutuksista. HJK:n omille valmentajille tarjotaan lisäksi seuran oma, henkilökohtaisesti räätälöity, koulutuspolku, johon sisältyy muun muassa HJK:n omia teemakoulutuksia. </a:t>
            </a:r>
            <a:endParaRPr lang="en-GB" sz="1500">
              <a:latin typeface="Calibri Light" panose="020F0302020204030204" pitchFamily="34" charset="0"/>
              <a:cs typeface="Calibri Light" panose="020F0302020204030204" pitchFamily="34" charset="0"/>
            </a:endParaRPr>
          </a:p>
          <a:p>
            <a:endParaRPr lang="en-GB" sz="1500">
              <a:latin typeface="Calibri Light" panose="020F0302020204030204" pitchFamily="34" charset="0"/>
              <a:cs typeface="Calibri Light" panose="020F0302020204030204" pitchFamily="34" charset="0"/>
            </a:endParaRPr>
          </a:p>
          <a:p>
            <a:r>
              <a:rPr lang="fi-FI" sz="1500">
                <a:latin typeface="Calibri Light"/>
                <a:cs typeface="Calibri Light"/>
              </a:rPr>
              <a:t>HJK Valmentaja-akatemia on 15–25-vuotiaille suunnattu jalkapallokauden mittainen koulutus. Koulutus toimii työssäoppimisen periaatteella tarjoten mahdollisuuden ottaa ensiaskeleita valmentajaurallaan. Kaudella 2023 koulutuksesta valmistui 16 nuorta, joista 15 työllistyi valmentaja-akatemian jälkeen seuraan. Lisäksi marraskuussa 2023 aloitti 7 uutta akatemialaista, jotka kouluttautuvat tehtäviin vuoden 2024 aikana.</a:t>
            </a:r>
            <a:endParaRPr lang="en-GB" sz="1500">
              <a:latin typeface="Calibri Light" panose="020F0302020204030204" pitchFamily="34" charset="0"/>
              <a:ea typeface="Calibri Light"/>
              <a:cs typeface="Calibri Light" panose="020F0302020204030204" pitchFamily="34" charset="0"/>
            </a:endParaRPr>
          </a:p>
          <a:p>
            <a:endParaRPr lang="en-GB" sz="1500">
              <a:latin typeface="Calibri Light" panose="020F0302020204030204" pitchFamily="34" charset="0"/>
              <a:cs typeface="Calibri Light" panose="020F0302020204030204" pitchFamily="34" charset="0"/>
            </a:endParaRPr>
          </a:p>
          <a:p>
            <a:r>
              <a:rPr lang="fi-FI" sz="1500">
                <a:latin typeface="Calibri Light"/>
                <a:cs typeface="Calibri Light"/>
              </a:rPr>
              <a:t>Seuran vapaaehtoiset toimihenkilöt mahdollistavat joukkueiden arkitoiminnan. Toimihenkilöille järjestettiin vuoden aikana kuusi yhteistä koulutustapahtumaa. </a:t>
            </a:r>
            <a:endParaRPr lang="en-GB" sz="1500">
              <a:latin typeface="Calibri Light" panose="020F0302020204030204" pitchFamily="34" charset="0"/>
              <a:cs typeface="Calibri Light" panose="020F0302020204030204" pitchFamily="34" charset="0"/>
            </a:endParaRPr>
          </a:p>
        </p:txBody>
      </p:sp>
      <p:sp>
        <p:nvSpPr>
          <p:cNvPr id="4" name="Otsikko 1">
            <a:extLst>
              <a:ext uri="{FF2B5EF4-FFF2-40B4-BE49-F238E27FC236}">
                <a16:creationId xmlns:a16="http://schemas.microsoft.com/office/drawing/2014/main" id="{31B54F5B-3D37-D452-8EA9-FBDD0850E71C}"/>
              </a:ext>
            </a:extLst>
          </p:cNvPr>
          <p:cNvSpPr txBox="1">
            <a:spLocks/>
          </p:cNvSpPr>
          <p:nvPr/>
        </p:nvSpPr>
        <p:spPr>
          <a:xfrm>
            <a:off x="8829435" y="2638513"/>
            <a:ext cx="2698293" cy="911184"/>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l"/>
            <a:r>
              <a:rPr lang="fi-FI" sz="2000">
                <a:solidFill>
                  <a:srgbClr val="002060"/>
                </a:solidFill>
                <a:latin typeface="Montserrat ExtraBold"/>
              </a:rPr>
              <a:t>n. </a:t>
            </a:r>
            <a:r>
              <a:rPr lang="fi-FI" sz="4800">
                <a:solidFill>
                  <a:srgbClr val="002060"/>
                </a:solidFill>
                <a:latin typeface="Montserrat ExtraBold"/>
              </a:rPr>
              <a:t>775</a:t>
            </a:r>
            <a:endParaRPr lang="fi-FI" sz="4800">
              <a:solidFill>
                <a:srgbClr val="002060"/>
              </a:solidFill>
            </a:endParaRPr>
          </a:p>
          <a:p>
            <a:pPr algn="l"/>
            <a:r>
              <a:rPr lang="fi-FI" sz="2000">
                <a:solidFill>
                  <a:srgbClr val="002060"/>
                </a:solidFill>
                <a:latin typeface="Montserrat ExtraBold"/>
              </a:rPr>
              <a:t>v</a:t>
            </a:r>
            <a:r>
              <a:rPr lang="fi-FI" sz="2000" b="1">
                <a:solidFill>
                  <a:srgbClr val="002060"/>
                </a:solidFill>
                <a:latin typeface="Montserrat ExtraBold"/>
              </a:rPr>
              <a:t>apaaehtoista</a:t>
            </a:r>
          </a:p>
          <a:p>
            <a:pPr algn="l"/>
            <a:r>
              <a:rPr lang="fi-FI" sz="2000">
                <a:solidFill>
                  <a:srgbClr val="002060"/>
                </a:solidFill>
                <a:latin typeface="Montserrat ExtraBold"/>
              </a:rPr>
              <a:t>toimihenkilöä</a:t>
            </a:r>
            <a:endParaRPr lang="en-GB" sz="2000" b="1">
              <a:solidFill>
                <a:srgbClr val="002060"/>
              </a:solidFill>
              <a:latin typeface="Montserrat ExtraBold"/>
            </a:endParaRPr>
          </a:p>
          <a:p>
            <a:pPr algn="l"/>
            <a:endParaRPr lang="fi-FI" sz="4800">
              <a:solidFill>
                <a:srgbClr val="002060"/>
              </a:solidFill>
            </a:endParaRPr>
          </a:p>
        </p:txBody>
      </p:sp>
      <p:sp>
        <p:nvSpPr>
          <p:cNvPr id="5" name="Nuoli: Nuolenkärki 4">
            <a:extLst>
              <a:ext uri="{FF2B5EF4-FFF2-40B4-BE49-F238E27FC236}">
                <a16:creationId xmlns:a16="http://schemas.microsoft.com/office/drawing/2014/main" id="{B3F3C718-768D-E4D4-A737-B7ABFCCE5EA2}"/>
              </a:ext>
            </a:extLst>
          </p:cNvPr>
          <p:cNvSpPr/>
          <p:nvPr/>
        </p:nvSpPr>
        <p:spPr>
          <a:xfrm>
            <a:off x="8463257" y="2662034"/>
            <a:ext cx="193964" cy="249382"/>
          </a:xfrm>
          <a:prstGeom prst="chevron">
            <a:avLst/>
          </a:prstGeom>
          <a:solidFill>
            <a:srgbClr val="F0C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Otsikko 1">
            <a:extLst>
              <a:ext uri="{FF2B5EF4-FFF2-40B4-BE49-F238E27FC236}">
                <a16:creationId xmlns:a16="http://schemas.microsoft.com/office/drawing/2014/main" id="{A5D52EC6-2BAB-7DAC-455D-8DF101CB273D}"/>
              </a:ext>
            </a:extLst>
          </p:cNvPr>
          <p:cNvSpPr txBox="1">
            <a:spLocks/>
          </p:cNvSpPr>
          <p:nvPr/>
        </p:nvSpPr>
        <p:spPr>
          <a:xfrm>
            <a:off x="8829434" y="4016567"/>
            <a:ext cx="2698293" cy="911184"/>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l"/>
            <a:r>
              <a:rPr lang="fi-FI" sz="2000">
                <a:solidFill>
                  <a:srgbClr val="002060"/>
                </a:solidFill>
                <a:latin typeface="Montserrat ExtraBold"/>
              </a:rPr>
              <a:t>n.</a:t>
            </a:r>
            <a:r>
              <a:rPr lang="fi-FI" sz="2400">
                <a:solidFill>
                  <a:srgbClr val="002060"/>
                </a:solidFill>
                <a:latin typeface="Montserrat ExtraBold"/>
              </a:rPr>
              <a:t> </a:t>
            </a:r>
            <a:r>
              <a:rPr lang="fi-FI" sz="4800">
                <a:solidFill>
                  <a:srgbClr val="002060"/>
                </a:solidFill>
                <a:latin typeface="Montserrat ExtraBold"/>
              </a:rPr>
              <a:t>360</a:t>
            </a:r>
            <a:endParaRPr lang="fi-FI" sz="4800">
              <a:solidFill>
                <a:srgbClr val="002060"/>
              </a:solidFill>
            </a:endParaRPr>
          </a:p>
          <a:p>
            <a:pPr algn="l"/>
            <a:r>
              <a:rPr lang="fi-FI" sz="2000">
                <a:solidFill>
                  <a:srgbClr val="002060"/>
                </a:solidFill>
                <a:latin typeface="Montserrat ExtraBold"/>
              </a:rPr>
              <a:t>valmentajaa &amp; </a:t>
            </a:r>
            <a:endParaRPr lang="fi-FI" sz="2000">
              <a:solidFill>
                <a:srgbClr val="002060"/>
              </a:solidFill>
            </a:endParaRPr>
          </a:p>
          <a:p>
            <a:pPr algn="l"/>
            <a:r>
              <a:rPr lang="fi-FI" sz="2000" b="1">
                <a:solidFill>
                  <a:srgbClr val="002060"/>
                </a:solidFill>
                <a:latin typeface="Montserrat ExtraBold"/>
              </a:rPr>
              <a:t>ohjaajaa</a:t>
            </a:r>
            <a:endParaRPr lang="en-GB" sz="2000" b="1">
              <a:solidFill>
                <a:srgbClr val="002060"/>
              </a:solidFill>
              <a:latin typeface="Montserrat ExtraBold"/>
            </a:endParaRPr>
          </a:p>
          <a:p>
            <a:pPr algn="l"/>
            <a:endParaRPr lang="fi-FI" sz="4800">
              <a:solidFill>
                <a:srgbClr val="002060"/>
              </a:solidFill>
            </a:endParaRPr>
          </a:p>
        </p:txBody>
      </p:sp>
      <p:sp>
        <p:nvSpPr>
          <p:cNvPr id="7" name="Otsikko 1">
            <a:extLst>
              <a:ext uri="{FF2B5EF4-FFF2-40B4-BE49-F238E27FC236}">
                <a16:creationId xmlns:a16="http://schemas.microsoft.com/office/drawing/2014/main" id="{65BA8E32-7FFE-F95A-B39F-178B5612777A}"/>
              </a:ext>
            </a:extLst>
          </p:cNvPr>
          <p:cNvSpPr txBox="1">
            <a:spLocks/>
          </p:cNvSpPr>
          <p:nvPr/>
        </p:nvSpPr>
        <p:spPr>
          <a:xfrm>
            <a:off x="8830929" y="5552999"/>
            <a:ext cx="2698293" cy="911184"/>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l"/>
            <a:r>
              <a:rPr lang="fi-FI" sz="2000">
                <a:solidFill>
                  <a:srgbClr val="002060"/>
                </a:solidFill>
                <a:latin typeface="Montserrat ExtraBold"/>
              </a:rPr>
              <a:t>n. </a:t>
            </a:r>
            <a:r>
              <a:rPr lang="fi-FI" sz="4800">
                <a:solidFill>
                  <a:srgbClr val="002060"/>
                </a:solidFill>
                <a:latin typeface="Montserrat ExtraBold"/>
              </a:rPr>
              <a:t>760 h</a:t>
            </a:r>
          </a:p>
          <a:p>
            <a:pPr algn="l"/>
            <a:r>
              <a:rPr lang="fi-FI" sz="2000">
                <a:solidFill>
                  <a:srgbClr val="002060"/>
                </a:solidFill>
                <a:latin typeface="Montserrat ExtraBold"/>
              </a:rPr>
              <a:t>valmentaja-koulutusta</a:t>
            </a:r>
            <a:endParaRPr lang="en-GB" sz="2000" b="1">
              <a:solidFill>
                <a:srgbClr val="002060"/>
              </a:solidFill>
              <a:latin typeface="Montserrat ExtraBold"/>
            </a:endParaRPr>
          </a:p>
          <a:p>
            <a:pPr algn="l"/>
            <a:endParaRPr lang="fi-FI" sz="4800">
              <a:solidFill>
                <a:srgbClr val="002060"/>
              </a:solidFill>
            </a:endParaRPr>
          </a:p>
        </p:txBody>
      </p:sp>
      <p:sp>
        <p:nvSpPr>
          <p:cNvPr id="8" name="Nuoli: Nuolenkärki 7">
            <a:extLst>
              <a:ext uri="{FF2B5EF4-FFF2-40B4-BE49-F238E27FC236}">
                <a16:creationId xmlns:a16="http://schemas.microsoft.com/office/drawing/2014/main" id="{F5B907AD-AFF6-EF96-A93E-914B64395061}"/>
              </a:ext>
            </a:extLst>
          </p:cNvPr>
          <p:cNvSpPr/>
          <p:nvPr/>
        </p:nvSpPr>
        <p:spPr>
          <a:xfrm>
            <a:off x="8463257" y="3989801"/>
            <a:ext cx="193964" cy="249382"/>
          </a:xfrm>
          <a:prstGeom prst="chevron">
            <a:avLst/>
          </a:prstGeom>
          <a:solidFill>
            <a:srgbClr val="F0C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Nuoli: Nuolenkärki 8">
            <a:extLst>
              <a:ext uri="{FF2B5EF4-FFF2-40B4-BE49-F238E27FC236}">
                <a16:creationId xmlns:a16="http://schemas.microsoft.com/office/drawing/2014/main" id="{9B4AD369-4E77-473B-D64D-BC78E8271048}"/>
              </a:ext>
            </a:extLst>
          </p:cNvPr>
          <p:cNvSpPr/>
          <p:nvPr/>
        </p:nvSpPr>
        <p:spPr>
          <a:xfrm>
            <a:off x="8465134" y="5368368"/>
            <a:ext cx="193964" cy="249382"/>
          </a:xfrm>
          <a:prstGeom prst="chevron">
            <a:avLst/>
          </a:prstGeom>
          <a:solidFill>
            <a:srgbClr val="F0C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648914904"/>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7436C0-DC9D-E486-AFDE-712CC307889A}"/>
              </a:ext>
            </a:extLst>
          </p:cNvPr>
          <p:cNvSpPr>
            <a:spLocks noGrp="1"/>
          </p:cNvSpPr>
          <p:nvPr>
            <p:ph type="title"/>
          </p:nvPr>
        </p:nvSpPr>
        <p:spPr>
          <a:xfrm>
            <a:off x="655004" y="5523017"/>
            <a:ext cx="3676649" cy="882650"/>
          </a:xfrm>
        </p:spPr>
        <p:txBody>
          <a:bodyPr>
            <a:normAutofit/>
          </a:bodyPr>
          <a:lstStyle/>
          <a:p>
            <a:pPr algn="l"/>
            <a:r>
              <a:rPr lang="fi-FI"/>
              <a:t>SISÄLLYS</a:t>
            </a:r>
            <a:endParaRPr lang="en-GB"/>
          </a:p>
        </p:txBody>
      </p:sp>
      <p:sp>
        <p:nvSpPr>
          <p:cNvPr id="3" name="Tekstiruutu 2">
            <a:extLst>
              <a:ext uri="{FF2B5EF4-FFF2-40B4-BE49-F238E27FC236}">
                <a16:creationId xmlns:a16="http://schemas.microsoft.com/office/drawing/2014/main" id="{CBAF4577-040B-1712-2A73-0AB38F3118A4}"/>
              </a:ext>
            </a:extLst>
          </p:cNvPr>
          <p:cNvSpPr txBox="1"/>
          <p:nvPr/>
        </p:nvSpPr>
        <p:spPr>
          <a:xfrm>
            <a:off x="6235098" y="555653"/>
            <a:ext cx="7003412" cy="6278642"/>
          </a:xfrm>
          <a:prstGeom prst="rect">
            <a:avLst/>
          </a:prstGeom>
          <a:noFill/>
        </p:spPr>
        <p:txBody>
          <a:bodyPr wrap="square" lIns="91440" tIns="45720" rIns="91440" bIns="45720" anchor="ctr">
            <a:spAutoFit/>
          </a:bodyPr>
          <a:lstStyle/>
          <a:p>
            <a:pPr>
              <a:spcAft>
                <a:spcPts val="600"/>
              </a:spcAft>
            </a:pPr>
            <a:r>
              <a:rPr lang="fi-FI" sz="1600">
                <a:solidFill>
                  <a:srgbClr val="0033A1"/>
                </a:solidFill>
                <a:latin typeface="Montserrat Medium"/>
              </a:rPr>
              <a:t>J</a:t>
            </a:r>
            <a:r>
              <a:rPr lang="en-GB" sz="1600" err="1">
                <a:solidFill>
                  <a:srgbClr val="0033A1"/>
                </a:solidFill>
                <a:latin typeface="Montserrat Medium"/>
              </a:rPr>
              <a:t>ohdanto</a:t>
            </a:r>
            <a:r>
              <a:rPr lang="en-GB" sz="1600">
                <a:solidFill>
                  <a:srgbClr val="0033A1"/>
                </a:solidFill>
                <a:latin typeface="Montserrat Medium"/>
              </a:rPr>
              <a:t>			 3</a:t>
            </a:r>
          </a:p>
          <a:p>
            <a:pPr>
              <a:spcAft>
                <a:spcPts val="600"/>
              </a:spcAft>
            </a:pPr>
            <a:endParaRPr lang="en-GB" sz="1600">
              <a:solidFill>
                <a:srgbClr val="0033A1"/>
              </a:solidFill>
              <a:latin typeface="Montserrat Medium"/>
            </a:endParaRPr>
          </a:p>
          <a:p>
            <a:pPr>
              <a:spcAft>
                <a:spcPts val="600"/>
              </a:spcAft>
            </a:pPr>
            <a:r>
              <a:rPr lang="en-GB" sz="1600" err="1">
                <a:solidFill>
                  <a:srgbClr val="0033A1"/>
                </a:solidFill>
                <a:latin typeface="Montserrat Medium"/>
              </a:rPr>
              <a:t>Joukkuetoiminta</a:t>
            </a:r>
            <a:r>
              <a:rPr lang="en-GB" sz="1600">
                <a:solidFill>
                  <a:srgbClr val="0033A1"/>
                </a:solidFill>
                <a:latin typeface="Montserrat Medium"/>
              </a:rPr>
              <a:t> 			 5	</a:t>
            </a:r>
          </a:p>
          <a:p>
            <a:pPr>
              <a:spcAft>
                <a:spcPts val="600"/>
              </a:spcAft>
            </a:pPr>
            <a:r>
              <a:rPr lang="en-GB" sz="1600">
                <a:solidFill>
                  <a:srgbClr val="0033A1"/>
                </a:solidFill>
                <a:latin typeface="Montserrat Medium"/>
              </a:rPr>
              <a:t>         </a:t>
            </a:r>
            <a:r>
              <a:rPr lang="en-GB" sz="1600" err="1">
                <a:solidFill>
                  <a:srgbClr val="0033A1"/>
                </a:solidFill>
                <a:latin typeface="Montserrat Medium"/>
              </a:rPr>
              <a:t>Kaupunginosatoiminta</a:t>
            </a:r>
            <a:r>
              <a:rPr lang="en-GB" sz="1600">
                <a:solidFill>
                  <a:srgbClr val="0033A1"/>
                </a:solidFill>
                <a:latin typeface="Montserrat Medium"/>
              </a:rPr>
              <a:t> 	 6		</a:t>
            </a:r>
          </a:p>
          <a:p>
            <a:pPr>
              <a:spcAft>
                <a:spcPts val="600"/>
              </a:spcAft>
            </a:pPr>
            <a:r>
              <a:rPr lang="en-GB" sz="1600">
                <a:solidFill>
                  <a:srgbClr val="0033A1"/>
                </a:solidFill>
                <a:latin typeface="Montserrat Medium"/>
              </a:rPr>
              <a:t>	HJK </a:t>
            </a:r>
            <a:r>
              <a:rPr lang="en-GB" sz="1600" err="1">
                <a:solidFill>
                  <a:srgbClr val="0033A1"/>
                </a:solidFill>
                <a:latin typeface="Montserrat Medium"/>
              </a:rPr>
              <a:t>Akatemia</a:t>
            </a:r>
            <a:r>
              <a:rPr lang="en-GB" sz="1600">
                <a:solidFill>
                  <a:srgbClr val="0033A1"/>
                </a:solidFill>
                <a:latin typeface="Montserrat Medium"/>
              </a:rPr>
              <a:t>		 7</a:t>
            </a:r>
          </a:p>
          <a:p>
            <a:pPr>
              <a:spcAft>
                <a:spcPts val="600"/>
              </a:spcAft>
            </a:pPr>
            <a:r>
              <a:rPr lang="en-GB" sz="1600">
                <a:solidFill>
                  <a:srgbClr val="0033A1"/>
                </a:solidFill>
                <a:latin typeface="Montserrat Medium"/>
              </a:rPr>
              <a:t>	HJK </a:t>
            </a:r>
            <a:r>
              <a:rPr lang="en-GB" sz="1600" err="1">
                <a:solidFill>
                  <a:srgbClr val="0033A1"/>
                </a:solidFill>
                <a:latin typeface="Montserrat Medium"/>
              </a:rPr>
              <a:t>Naiset</a:t>
            </a:r>
            <a:r>
              <a:rPr lang="en-GB" sz="1600">
                <a:solidFill>
                  <a:srgbClr val="0033A1"/>
                </a:solidFill>
                <a:latin typeface="Montserrat Medium"/>
              </a:rPr>
              <a:t> 		 8</a:t>
            </a:r>
          </a:p>
          <a:p>
            <a:pPr>
              <a:spcAft>
                <a:spcPts val="600"/>
              </a:spcAft>
            </a:pPr>
            <a:endParaRPr lang="en-GB" sz="1600">
              <a:solidFill>
                <a:srgbClr val="0033A1"/>
              </a:solidFill>
              <a:latin typeface="Montserrat Medium"/>
            </a:endParaRPr>
          </a:p>
          <a:p>
            <a:pPr>
              <a:spcAft>
                <a:spcPts val="600"/>
              </a:spcAft>
            </a:pPr>
            <a:r>
              <a:rPr lang="en-GB" sz="1600" err="1">
                <a:solidFill>
                  <a:srgbClr val="0033A1"/>
                </a:solidFill>
                <a:latin typeface="Montserrat Medium"/>
              </a:rPr>
              <a:t>Palvelut</a:t>
            </a:r>
            <a:r>
              <a:rPr lang="en-GB" sz="1600">
                <a:solidFill>
                  <a:srgbClr val="0033A1"/>
                </a:solidFill>
                <a:latin typeface="Montserrat Medium"/>
              </a:rPr>
              <a:t> 				  9</a:t>
            </a:r>
          </a:p>
          <a:p>
            <a:pPr>
              <a:spcAft>
                <a:spcPts val="600"/>
              </a:spcAft>
            </a:pPr>
            <a:r>
              <a:rPr lang="en-GB" sz="1600">
                <a:solidFill>
                  <a:srgbClr val="0033A1"/>
                </a:solidFill>
                <a:latin typeface="Montserrat Medium"/>
              </a:rPr>
              <a:t>	</a:t>
            </a:r>
            <a:r>
              <a:rPr lang="en-GB" sz="1600" err="1">
                <a:solidFill>
                  <a:srgbClr val="0033A1"/>
                </a:solidFill>
                <a:latin typeface="Montserrat Medium"/>
              </a:rPr>
              <a:t>Iltapäivätoiminta</a:t>
            </a:r>
            <a:r>
              <a:rPr lang="en-GB" sz="1600">
                <a:solidFill>
                  <a:srgbClr val="0033A1"/>
                </a:solidFill>
                <a:latin typeface="Montserrat Medium"/>
              </a:rPr>
              <a:t> 		 10</a:t>
            </a:r>
          </a:p>
          <a:p>
            <a:pPr>
              <a:spcAft>
                <a:spcPts val="600"/>
              </a:spcAft>
            </a:pPr>
            <a:r>
              <a:rPr lang="en-GB" sz="1600">
                <a:solidFill>
                  <a:srgbClr val="0033A1"/>
                </a:solidFill>
                <a:latin typeface="Montserrat Medium"/>
              </a:rPr>
              <a:t>	</a:t>
            </a:r>
            <a:r>
              <a:rPr lang="en-GB" sz="1600" err="1">
                <a:solidFill>
                  <a:srgbClr val="0033A1"/>
                </a:solidFill>
                <a:latin typeface="Montserrat Medium"/>
              </a:rPr>
              <a:t>Futiskoulut</a:t>
            </a:r>
            <a:r>
              <a:rPr lang="en-GB" sz="1600">
                <a:solidFill>
                  <a:srgbClr val="0033A1"/>
                </a:solidFill>
                <a:latin typeface="Montserrat Medium"/>
              </a:rPr>
              <a:t>		 11  </a:t>
            </a:r>
          </a:p>
          <a:p>
            <a:pPr>
              <a:spcAft>
                <a:spcPts val="600"/>
              </a:spcAft>
            </a:pPr>
            <a:r>
              <a:rPr lang="en-GB" sz="1600">
                <a:solidFill>
                  <a:srgbClr val="0033A1"/>
                </a:solidFill>
                <a:latin typeface="Montserrat Medium"/>
              </a:rPr>
              <a:t>	</a:t>
            </a:r>
            <a:r>
              <a:rPr lang="en-GB" sz="1600" err="1">
                <a:solidFill>
                  <a:srgbClr val="0033A1"/>
                </a:solidFill>
                <a:latin typeface="Montserrat Medium"/>
              </a:rPr>
              <a:t>Leiritoiminta</a:t>
            </a:r>
            <a:r>
              <a:rPr lang="en-GB" sz="1600">
                <a:solidFill>
                  <a:srgbClr val="0033A1"/>
                </a:solidFill>
                <a:latin typeface="Montserrat Medium"/>
              </a:rPr>
              <a:t>		 12</a:t>
            </a:r>
          </a:p>
          <a:p>
            <a:pPr>
              <a:spcAft>
                <a:spcPts val="600"/>
              </a:spcAft>
            </a:pPr>
            <a:r>
              <a:rPr lang="en-GB" sz="1600">
                <a:solidFill>
                  <a:srgbClr val="0033A1"/>
                </a:solidFill>
                <a:latin typeface="Montserrat Medium"/>
              </a:rPr>
              <a:t>	</a:t>
            </a:r>
            <a:r>
              <a:rPr lang="en-GB" sz="1600" err="1">
                <a:solidFill>
                  <a:srgbClr val="0033A1"/>
                </a:solidFill>
                <a:latin typeface="Montserrat Medium"/>
              </a:rPr>
              <a:t>Olosuhteet</a:t>
            </a:r>
            <a:r>
              <a:rPr lang="en-GB" sz="1600">
                <a:solidFill>
                  <a:srgbClr val="0033A1"/>
                </a:solidFill>
                <a:latin typeface="Montserrat Medium"/>
              </a:rPr>
              <a:t> 		 13</a:t>
            </a:r>
          </a:p>
          <a:p>
            <a:pPr>
              <a:spcAft>
                <a:spcPts val="600"/>
              </a:spcAft>
            </a:pPr>
            <a:endParaRPr lang="en-GB" sz="1600">
              <a:solidFill>
                <a:srgbClr val="0033A1"/>
              </a:solidFill>
              <a:latin typeface="Montserrat Medium"/>
            </a:endParaRPr>
          </a:p>
          <a:p>
            <a:pPr>
              <a:spcAft>
                <a:spcPts val="600"/>
              </a:spcAft>
            </a:pPr>
            <a:r>
              <a:rPr lang="en-GB" sz="1600" err="1">
                <a:solidFill>
                  <a:srgbClr val="0033A1"/>
                </a:solidFill>
                <a:latin typeface="Montserrat Medium"/>
              </a:rPr>
              <a:t>Hallinto</a:t>
            </a:r>
            <a:r>
              <a:rPr lang="en-GB" sz="1600">
                <a:solidFill>
                  <a:srgbClr val="0033A1"/>
                </a:solidFill>
                <a:latin typeface="Montserrat Medium"/>
              </a:rPr>
              <a:t>				 14 </a:t>
            </a:r>
          </a:p>
          <a:p>
            <a:pPr>
              <a:spcAft>
                <a:spcPts val="600"/>
              </a:spcAft>
            </a:pPr>
            <a:r>
              <a:rPr lang="en-GB" sz="1600">
                <a:solidFill>
                  <a:srgbClr val="0033A1"/>
                </a:solidFill>
                <a:latin typeface="Montserrat Medium"/>
              </a:rPr>
              <a:t>	</a:t>
            </a:r>
            <a:r>
              <a:rPr lang="en-GB" sz="1600" err="1">
                <a:solidFill>
                  <a:srgbClr val="0033A1"/>
                </a:solidFill>
                <a:latin typeface="Montserrat Medium"/>
              </a:rPr>
              <a:t>Päätöksenteko</a:t>
            </a:r>
            <a:r>
              <a:rPr lang="en-GB" sz="1600">
                <a:solidFill>
                  <a:srgbClr val="0033A1"/>
                </a:solidFill>
                <a:latin typeface="Montserrat Medium"/>
              </a:rPr>
              <a:t>		 15</a:t>
            </a:r>
          </a:p>
          <a:p>
            <a:pPr>
              <a:spcAft>
                <a:spcPts val="600"/>
              </a:spcAft>
            </a:pPr>
            <a:r>
              <a:rPr lang="en-GB" sz="1600">
                <a:solidFill>
                  <a:srgbClr val="0033A1"/>
                </a:solidFill>
                <a:latin typeface="Montserrat Medium"/>
              </a:rPr>
              <a:t>	</a:t>
            </a:r>
            <a:r>
              <a:rPr lang="en-GB" sz="1600" err="1">
                <a:solidFill>
                  <a:srgbClr val="0033A1"/>
                </a:solidFill>
                <a:latin typeface="Montserrat Medium"/>
              </a:rPr>
              <a:t>Talous</a:t>
            </a:r>
            <a:r>
              <a:rPr lang="en-GB" sz="1600">
                <a:solidFill>
                  <a:srgbClr val="0033A1"/>
                </a:solidFill>
                <a:latin typeface="Montserrat Medium"/>
              </a:rPr>
              <a:t>			 16 </a:t>
            </a:r>
          </a:p>
          <a:p>
            <a:pPr>
              <a:spcAft>
                <a:spcPts val="600"/>
              </a:spcAft>
            </a:pPr>
            <a:r>
              <a:rPr lang="en-GB" sz="1600">
                <a:solidFill>
                  <a:srgbClr val="0033A1"/>
                </a:solidFill>
                <a:latin typeface="Montserrat Medium"/>
              </a:rPr>
              <a:t>	Henkilöstö		 17</a:t>
            </a:r>
          </a:p>
          <a:p>
            <a:pPr>
              <a:spcAft>
                <a:spcPts val="600"/>
              </a:spcAft>
            </a:pPr>
            <a:r>
              <a:rPr lang="en-GB" sz="1600">
                <a:solidFill>
                  <a:srgbClr val="0033A1"/>
                </a:solidFill>
                <a:latin typeface="Montserrat Medium"/>
              </a:rPr>
              <a:t>	</a:t>
            </a:r>
            <a:r>
              <a:rPr lang="en-GB" sz="1600" err="1">
                <a:solidFill>
                  <a:srgbClr val="0033A1"/>
                </a:solidFill>
                <a:latin typeface="Montserrat Medium"/>
              </a:rPr>
              <a:t>Koulutus</a:t>
            </a:r>
            <a:r>
              <a:rPr lang="en-GB" sz="1600">
                <a:solidFill>
                  <a:srgbClr val="0033A1"/>
                </a:solidFill>
                <a:latin typeface="Montserrat Medium"/>
              </a:rPr>
              <a:t>		 18</a:t>
            </a:r>
          </a:p>
          <a:p>
            <a:pPr>
              <a:spcAft>
                <a:spcPts val="600"/>
              </a:spcAft>
            </a:pPr>
            <a:r>
              <a:rPr lang="en-GB" sz="2400" b="1">
                <a:solidFill>
                  <a:srgbClr val="0033A1"/>
                </a:solidFill>
                <a:latin typeface="Montserrat ExtraBold"/>
              </a:rPr>
              <a:t>				</a:t>
            </a:r>
          </a:p>
        </p:txBody>
      </p:sp>
      <p:pic>
        <p:nvPicPr>
          <p:cNvPr id="7" name="Kuva 6" descr="Kuva, joka sisältää kohteen henkilö, piha-, urheilu, urheilupeli&#10;&#10;Kuvaus luotu automaattisesti">
            <a:extLst>
              <a:ext uri="{FF2B5EF4-FFF2-40B4-BE49-F238E27FC236}">
                <a16:creationId xmlns:a16="http://schemas.microsoft.com/office/drawing/2014/main" id="{737119F6-9889-58D6-E9E3-6A026E0145C1}"/>
              </a:ext>
            </a:extLst>
          </p:cNvPr>
          <p:cNvPicPr>
            <a:picLocks noChangeAspect="1"/>
          </p:cNvPicPr>
          <p:nvPr/>
        </p:nvPicPr>
        <p:blipFill>
          <a:blip r:embed="rId3"/>
          <a:stretch>
            <a:fillRect/>
          </a:stretch>
        </p:blipFill>
        <p:spPr>
          <a:xfrm>
            <a:off x="368300" y="1331914"/>
            <a:ext cx="5078579" cy="3382962"/>
          </a:xfrm>
          <a:prstGeom prst="rect">
            <a:avLst/>
          </a:prstGeom>
        </p:spPr>
      </p:pic>
    </p:spTree>
    <p:extLst>
      <p:ext uri="{BB962C8B-B14F-4D97-AF65-F5344CB8AC3E}">
        <p14:creationId xmlns:p14="http://schemas.microsoft.com/office/powerpoint/2010/main" val="1352933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A44BE04C-CF27-C0B2-C4AB-43B744C39501}"/>
              </a:ext>
            </a:extLst>
          </p:cNvPr>
          <p:cNvSpPr txBox="1"/>
          <p:nvPr/>
        </p:nvSpPr>
        <p:spPr>
          <a:xfrm>
            <a:off x="345668" y="122902"/>
            <a:ext cx="11500664" cy="6612195"/>
          </a:xfrm>
          <a:prstGeom prst="rect">
            <a:avLst/>
          </a:prstGeom>
          <a:noFill/>
        </p:spPr>
        <p:txBody>
          <a:bodyPr wrap="square" lIns="91440" tIns="45720" rIns="91440" bIns="45720" rtlCol="0" anchor="t">
            <a:spAutoFit/>
          </a:bodyPr>
          <a:lstStyle/>
          <a:p>
            <a:pPr algn="ctr">
              <a:lnSpc>
                <a:spcPct val="150000"/>
              </a:lnSpc>
            </a:pPr>
            <a:r>
              <a:rPr lang="fi-FI" sz="4400" b="1">
                <a:solidFill>
                  <a:srgbClr val="0033A1"/>
                </a:solidFill>
                <a:latin typeface="Montserrat" pitchFamily="2" charset="77"/>
                <a:ea typeface="+mn-lt"/>
                <a:cs typeface="Calibri" panose="020F0502020204030204" pitchFamily="34" charset="0"/>
              </a:rPr>
              <a:t>Johdanto</a:t>
            </a:r>
            <a:endParaRPr lang="fi-FI" sz="1500">
              <a:solidFill>
                <a:srgbClr val="0033A1"/>
              </a:solidFill>
              <a:latin typeface="Calibri" panose="020F0502020204030204" pitchFamily="34" charset="0"/>
              <a:ea typeface="+mn-lt"/>
              <a:cs typeface="Calibri" panose="020F0502020204030204" pitchFamily="34" charset="0"/>
            </a:endParaRPr>
          </a:p>
          <a:p>
            <a:pPr>
              <a:lnSpc>
                <a:spcPct val="150000"/>
              </a:lnSpc>
            </a:pPr>
            <a:r>
              <a:rPr lang="fi-FI" sz="1500">
                <a:solidFill>
                  <a:srgbClr val="0033A1"/>
                </a:solidFill>
                <a:latin typeface="Calibri"/>
                <a:ea typeface="+mn-lt"/>
                <a:cs typeface="Calibri"/>
              </a:rPr>
              <a:t>Vuoden 2023 aikana </a:t>
            </a:r>
            <a:r>
              <a:rPr lang="fi-FI" sz="1500" b="1">
                <a:solidFill>
                  <a:srgbClr val="0033A1"/>
                </a:solidFill>
                <a:latin typeface="Calibri"/>
                <a:ea typeface="+mn-lt"/>
                <a:cs typeface="Calibri"/>
              </a:rPr>
              <a:t>onnistuimme vakauttamaan seuran taloudellisen tilanteen. Talouden vakauttamisen keskeiset tekijät olivat talouden hallin keskittäminen seurajohtoiseksi,</a:t>
            </a:r>
            <a:r>
              <a:rPr lang="fi-FI" sz="1500">
                <a:solidFill>
                  <a:srgbClr val="0033A1"/>
                </a:solidFill>
                <a:latin typeface="Calibri"/>
                <a:ea typeface="+mn-lt"/>
                <a:cs typeface="Calibri"/>
              </a:rPr>
              <a:t> kuluja karsiminen, toimintojen keskittäminen sekä</a:t>
            </a:r>
            <a:r>
              <a:rPr lang="fi-FI" sz="1500">
                <a:solidFill>
                  <a:srgbClr val="0033A1"/>
                </a:solidFill>
                <a:effectLst/>
                <a:latin typeface="Calibri"/>
                <a:ea typeface="+mn-lt"/>
                <a:cs typeface="Calibri"/>
              </a:rPr>
              <a:t> </a:t>
            </a:r>
            <a:r>
              <a:rPr lang="fi-FI" sz="1500">
                <a:solidFill>
                  <a:srgbClr val="0033A1"/>
                </a:solidFill>
                <a:latin typeface="Calibri"/>
                <a:ea typeface="+mn-lt"/>
                <a:cs typeface="Calibri"/>
              </a:rPr>
              <a:t>vahva kassavirta</a:t>
            </a:r>
            <a:r>
              <a:rPr lang="fi-FI" sz="1500">
                <a:solidFill>
                  <a:srgbClr val="0033A1"/>
                </a:solidFill>
                <a:effectLst/>
                <a:latin typeface="Calibri"/>
                <a:ea typeface="+mn-lt"/>
                <a:cs typeface="Calibri"/>
              </a:rPr>
              <a:t>. </a:t>
            </a:r>
            <a:br>
              <a:rPr lang="fi-FI" sz="1500">
                <a:latin typeface="Calibri" panose="020F0502020204030204" pitchFamily="34" charset="0"/>
                <a:ea typeface="+mn-lt"/>
                <a:cs typeface="Calibri" panose="020F0502020204030204" pitchFamily="34" charset="0"/>
              </a:rPr>
            </a:br>
            <a:br>
              <a:rPr lang="fi-FI" sz="1500">
                <a:latin typeface="Calibri" panose="020F0502020204030204" pitchFamily="34" charset="0"/>
                <a:ea typeface="+mn-lt"/>
                <a:cs typeface="Calibri" panose="020F0502020204030204" pitchFamily="34" charset="0"/>
              </a:rPr>
            </a:br>
            <a:r>
              <a:rPr lang="fi-FI" sz="1500">
                <a:solidFill>
                  <a:srgbClr val="0033A1"/>
                </a:solidFill>
                <a:latin typeface="Calibri"/>
                <a:ea typeface="+mn-lt"/>
                <a:cs typeface="Calibri"/>
              </a:rPr>
              <a:t>Päivitimme seuran </a:t>
            </a:r>
            <a:r>
              <a:rPr lang="fi-FI" sz="1500" b="1">
                <a:solidFill>
                  <a:srgbClr val="0033A1"/>
                </a:solidFill>
                <a:latin typeface="Calibri"/>
                <a:ea typeface="+mn-lt"/>
                <a:cs typeface="Calibri"/>
              </a:rPr>
              <a:t>Hyvä Hallinto </a:t>
            </a:r>
            <a:r>
              <a:rPr lang="fi-FI" sz="1500">
                <a:solidFill>
                  <a:srgbClr val="0033A1"/>
                </a:solidFill>
                <a:latin typeface="Calibri"/>
                <a:ea typeface="+mn-lt"/>
                <a:cs typeface="Calibri"/>
              </a:rPr>
              <a:t>-toimintamallin ja jalkautimme</a:t>
            </a:r>
            <a:r>
              <a:rPr lang="fi-FI" sz="1500" b="1">
                <a:solidFill>
                  <a:srgbClr val="0033A1"/>
                </a:solidFill>
                <a:latin typeface="Calibri"/>
                <a:ea typeface="+mn-lt"/>
                <a:cs typeface="Calibri"/>
              </a:rPr>
              <a:t> eettisen ohjeistuksen</a:t>
            </a:r>
            <a:r>
              <a:rPr lang="fi-FI" sz="1500">
                <a:solidFill>
                  <a:srgbClr val="0033A1"/>
                </a:solidFill>
                <a:latin typeface="Calibri"/>
                <a:ea typeface="+mn-lt"/>
                <a:cs typeface="Calibri"/>
              </a:rPr>
              <a:t>. Seuramme toimintaa ohjaavat säännöt, periaatteet ja toimintatavat tukevat hyvää hallintotapaa, lisäävät luottamusta</a:t>
            </a:r>
            <a:r>
              <a:rPr lang="fi-FI" sz="1500">
                <a:solidFill>
                  <a:srgbClr val="0033A1"/>
                </a:solidFill>
                <a:effectLst/>
                <a:latin typeface="Calibri"/>
                <a:ea typeface="+mn-lt"/>
                <a:cs typeface="Calibri"/>
              </a:rPr>
              <a:t>, </a:t>
            </a:r>
            <a:r>
              <a:rPr lang="fi-FI" sz="1500">
                <a:solidFill>
                  <a:srgbClr val="0033A1"/>
                </a:solidFill>
                <a:latin typeface="Calibri"/>
                <a:ea typeface="+mn-lt"/>
                <a:cs typeface="Calibri"/>
              </a:rPr>
              <a:t>takaavat toiminnan laadun sekä ennaltaehkäisevät </a:t>
            </a:r>
            <a:r>
              <a:rPr lang="fi-FI" sz="1500">
                <a:solidFill>
                  <a:srgbClr val="0033A1"/>
                </a:solidFill>
                <a:effectLst/>
                <a:latin typeface="Calibri"/>
                <a:ea typeface="+mn-lt"/>
                <a:cs typeface="Calibri"/>
              </a:rPr>
              <a:t>ja </a:t>
            </a:r>
            <a:r>
              <a:rPr lang="fi-FI" sz="1500">
                <a:solidFill>
                  <a:srgbClr val="0033A1"/>
                </a:solidFill>
                <a:latin typeface="Calibri"/>
                <a:ea typeface="+mn-lt"/>
                <a:cs typeface="Calibri"/>
              </a:rPr>
              <a:t>antavat työkaluja epäkohtien hoitamiseen.</a:t>
            </a:r>
          </a:p>
          <a:p>
            <a:pPr>
              <a:lnSpc>
                <a:spcPct val="150000"/>
              </a:lnSpc>
            </a:pPr>
            <a:br>
              <a:rPr lang="fi-FI" sz="1500">
                <a:solidFill>
                  <a:srgbClr val="0033A1"/>
                </a:solidFill>
                <a:latin typeface="Calibri" panose="020F0502020204030204" pitchFamily="34" charset="0"/>
                <a:ea typeface="+mn-lt"/>
                <a:cs typeface="Calibri" panose="020F0502020204030204" pitchFamily="34" charset="0"/>
              </a:rPr>
            </a:br>
            <a:r>
              <a:rPr lang="fi-FI" sz="1500">
                <a:solidFill>
                  <a:srgbClr val="0033A1"/>
                </a:solidFill>
                <a:latin typeface="Calibri" panose="020F0502020204030204" pitchFamily="34" charset="0"/>
                <a:ea typeface="+mn-lt"/>
                <a:cs typeface="Calibri" panose="020F0502020204030204" pitchFamily="34" charset="0"/>
              </a:rPr>
              <a:t>Seuramme </a:t>
            </a:r>
            <a:r>
              <a:rPr lang="fi-FI" sz="1500" b="1">
                <a:solidFill>
                  <a:srgbClr val="0033A1"/>
                </a:solidFill>
                <a:latin typeface="Calibri" panose="020F0502020204030204" pitchFamily="34" charset="0"/>
                <a:ea typeface="+mn-lt"/>
                <a:cs typeface="Calibri" panose="020F0502020204030204" pitchFamily="34" charset="0"/>
              </a:rPr>
              <a:t>yhtenäisyys, urheilullinen menestyminen </a:t>
            </a:r>
            <a:r>
              <a:rPr lang="fi-FI" sz="1500">
                <a:solidFill>
                  <a:srgbClr val="0033A1"/>
                </a:solidFill>
                <a:latin typeface="Calibri" panose="020F0502020204030204" pitchFamily="34" charset="0"/>
                <a:ea typeface="+mn-lt"/>
                <a:cs typeface="Calibri" panose="020F0502020204030204" pitchFamily="34" charset="0"/>
              </a:rPr>
              <a:t>sekä </a:t>
            </a:r>
            <a:r>
              <a:rPr lang="fi-FI" sz="1500" b="1">
                <a:solidFill>
                  <a:srgbClr val="0033A1"/>
                </a:solidFill>
                <a:latin typeface="Calibri" panose="020F0502020204030204" pitchFamily="34" charset="0"/>
                <a:ea typeface="+mn-lt"/>
                <a:cs typeface="Calibri" panose="020F0502020204030204" pitchFamily="34" charset="0"/>
              </a:rPr>
              <a:t>toiminnan suunnitelmallisuus </a:t>
            </a:r>
            <a:r>
              <a:rPr lang="fi-FI" sz="1500">
                <a:solidFill>
                  <a:srgbClr val="0033A1"/>
                </a:solidFill>
                <a:latin typeface="Calibri" panose="020F0502020204030204" pitchFamily="34" charset="0"/>
                <a:ea typeface="+mn-lt"/>
                <a:cs typeface="Calibri" panose="020F0502020204030204" pitchFamily="34" charset="0"/>
              </a:rPr>
              <a:t>olivat kivijalkoja, joiden päälle myös tulevaisuus on hyvä rakentaa.</a:t>
            </a:r>
          </a:p>
          <a:p>
            <a:pPr>
              <a:lnSpc>
                <a:spcPct val="150000"/>
              </a:lnSpc>
            </a:pPr>
            <a:br>
              <a:rPr lang="fi-FI" sz="1500">
                <a:solidFill>
                  <a:srgbClr val="0033A1"/>
                </a:solidFill>
                <a:latin typeface="Calibri" panose="020F0502020204030204" pitchFamily="34" charset="0"/>
                <a:ea typeface="+mn-lt"/>
                <a:cs typeface="Calibri" panose="020F0502020204030204" pitchFamily="34" charset="0"/>
              </a:rPr>
            </a:br>
            <a:r>
              <a:rPr lang="fi-FI" sz="1500">
                <a:solidFill>
                  <a:srgbClr val="0033A1"/>
                </a:solidFill>
                <a:latin typeface="Calibri" panose="020F0502020204030204" pitchFamily="34" charset="0"/>
                <a:ea typeface="+mn-lt"/>
                <a:cs typeface="Calibri" panose="020F0502020204030204" pitchFamily="34" charset="0"/>
              </a:rPr>
              <a:t>Yhä vahvistuva on </a:t>
            </a:r>
            <a:r>
              <a:rPr lang="fi-FI" sz="1500" b="1">
                <a:solidFill>
                  <a:srgbClr val="0033A1"/>
                </a:solidFill>
                <a:latin typeface="Calibri" panose="020F0502020204030204" pitchFamily="34" charset="0"/>
                <a:ea typeface="+mn-lt"/>
                <a:cs typeface="Calibri" panose="020F0502020204030204" pitchFamily="34" charset="0"/>
              </a:rPr>
              <a:t>on vain yksi Klub</a:t>
            </a:r>
            <a:r>
              <a:rPr lang="fi-FI" sz="1500">
                <a:solidFill>
                  <a:srgbClr val="0033A1"/>
                </a:solidFill>
                <a:latin typeface="Calibri" panose="020F0502020204030204" pitchFamily="34" charset="0"/>
                <a:ea typeface="+mn-lt"/>
                <a:cs typeface="Calibri" panose="020F0502020204030204" pitchFamily="34" charset="0"/>
              </a:rPr>
              <a:t>i –ajattelu on vahvistanut seurayhteisöä. HJK:n eri organisaatioiden yhteistyö on tuottanut merkittäviä synergiaetuja mutta samalla olemme vahvistuneet hyödyntäessämme eri organisaatioiden vahvuuksia. Seurayhteisön kehityksen suurin yksittäinen askel vuonna 2023 oli naisten edustusjoukkueen yhtiöittäminen (EMT Oy).</a:t>
            </a:r>
            <a:br>
              <a:rPr lang="fi-FI" sz="1500">
                <a:solidFill>
                  <a:srgbClr val="0033A1"/>
                </a:solidFill>
                <a:latin typeface="Calibri" panose="020F0502020204030204" pitchFamily="34" charset="0"/>
                <a:ea typeface="+mn-lt"/>
                <a:cs typeface="Calibri" panose="020F0502020204030204" pitchFamily="34" charset="0"/>
              </a:rPr>
            </a:br>
            <a:br>
              <a:rPr lang="fi-FI" sz="1500">
                <a:latin typeface="Calibri" panose="020F0502020204030204" pitchFamily="34" charset="0"/>
                <a:ea typeface="+mn-lt"/>
                <a:cs typeface="Calibri" panose="020F0502020204030204" pitchFamily="34" charset="0"/>
              </a:rPr>
            </a:br>
            <a:r>
              <a:rPr lang="fi-FI" sz="1500">
                <a:solidFill>
                  <a:srgbClr val="0033A1"/>
                </a:solidFill>
                <a:latin typeface="Calibri" panose="020F0502020204030204" pitchFamily="34" charset="0"/>
                <a:ea typeface="+mn-lt"/>
                <a:cs typeface="Calibri" panose="020F0502020204030204" pitchFamily="34" charset="0"/>
              </a:rPr>
              <a:t>Lopuksi haluamme kiittää kaikkia vapaaehtoisia työntekijöitämme</a:t>
            </a:r>
            <a:r>
              <a:rPr lang="fi-FI" sz="1500">
                <a:solidFill>
                  <a:srgbClr val="0033A1"/>
                </a:solidFill>
                <a:effectLst/>
                <a:latin typeface="Calibri" panose="020F0502020204030204" pitchFamily="34" charset="0"/>
                <a:ea typeface="+mn-lt"/>
                <a:cs typeface="Calibri" panose="020F0502020204030204" pitchFamily="34" charset="0"/>
              </a:rPr>
              <a:t>, </a:t>
            </a:r>
            <a:r>
              <a:rPr lang="fi-FI" sz="1500">
                <a:solidFill>
                  <a:srgbClr val="0033A1"/>
                </a:solidFill>
                <a:latin typeface="Calibri" panose="020F0502020204030204" pitchFamily="34" charset="0"/>
                <a:ea typeface="+mn-lt"/>
                <a:cs typeface="Calibri" panose="020F0502020204030204" pitchFamily="34" charset="0"/>
              </a:rPr>
              <a:t>valmentajia ja ohjaajia sekä henkilöstöä sitoutumisesta </a:t>
            </a:r>
            <a:r>
              <a:rPr lang="fi-FI" sz="1500">
                <a:solidFill>
                  <a:srgbClr val="0033A1"/>
                </a:solidFill>
                <a:effectLst/>
                <a:latin typeface="Calibri" panose="020F0502020204030204" pitchFamily="34" charset="0"/>
                <a:ea typeface="+mn-lt"/>
                <a:cs typeface="Calibri" panose="020F0502020204030204" pitchFamily="34" charset="0"/>
              </a:rPr>
              <a:t>ja </a:t>
            </a:r>
            <a:r>
              <a:rPr lang="fi-FI" sz="1500">
                <a:solidFill>
                  <a:srgbClr val="0033A1"/>
                </a:solidFill>
                <a:latin typeface="Calibri" panose="020F0502020204030204" pitchFamily="34" charset="0"/>
                <a:ea typeface="+mn-lt"/>
                <a:cs typeface="Calibri" panose="020F0502020204030204" pitchFamily="34" charset="0"/>
              </a:rPr>
              <a:t>kovasta työstä vuoden aikana – </a:t>
            </a:r>
            <a:r>
              <a:rPr lang="fi-FI" sz="1500" b="1">
                <a:solidFill>
                  <a:srgbClr val="0033A1"/>
                </a:solidFill>
                <a:latin typeface="Calibri" panose="020F0502020204030204" pitchFamily="34" charset="0"/>
                <a:ea typeface="+mn-lt"/>
                <a:cs typeface="Calibri" panose="020F0502020204030204" pitchFamily="34" charset="0"/>
              </a:rPr>
              <a:t>me teimme tämän yhdessä</a:t>
            </a:r>
            <a:r>
              <a:rPr lang="fi-FI" sz="1500" b="1">
                <a:solidFill>
                  <a:srgbClr val="0033A1"/>
                </a:solidFill>
                <a:effectLst/>
                <a:latin typeface="Calibri" panose="020F0502020204030204" pitchFamily="34" charset="0"/>
                <a:ea typeface="+mn-lt"/>
                <a:cs typeface="Calibri" panose="020F0502020204030204" pitchFamily="34" charset="0"/>
              </a:rPr>
              <a:t>.</a:t>
            </a:r>
            <a:r>
              <a:rPr lang="fi-FI" sz="1500">
                <a:solidFill>
                  <a:srgbClr val="0033A1"/>
                </a:solidFill>
                <a:latin typeface="Calibri" panose="020F0502020204030204" pitchFamily="34" charset="0"/>
                <a:ea typeface="+mn-lt"/>
                <a:cs typeface="Calibri" panose="020F0502020204030204" pitchFamily="34" charset="0"/>
              </a:rPr>
              <a:t> </a:t>
            </a:r>
            <a:endParaRPr lang="en-GB" sz="1500" b="1">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1429875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71C2081D-D506-2D6E-95BD-3055A55A0E4F}"/>
              </a:ext>
            </a:extLst>
          </p:cNvPr>
          <p:cNvSpPr>
            <a:spLocks noGrp="1"/>
          </p:cNvSpPr>
          <p:nvPr>
            <p:ph type="title"/>
          </p:nvPr>
        </p:nvSpPr>
        <p:spPr/>
        <p:txBody>
          <a:bodyPr/>
          <a:lstStyle/>
          <a:p>
            <a:r>
              <a:rPr lang="fi-FI" sz="4400" b="1">
                <a:solidFill>
                  <a:srgbClr val="0033A1"/>
                </a:solidFill>
                <a:latin typeface="Montserrat ExtraBold"/>
                <a:ea typeface="+mn-lt"/>
                <a:cs typeface="+mn-lt"/>
              </a:rPr>
              <a:t>Strategian painopisteet</a:t>
            </a:r>
            <a:endParaRPr lang="fi-FI"/>
          </a:p>
        </p:txBody>
      </p:sp>
      <p:sp>
        <p:nvSpPr>
          <p:cNvPr id="6" name="Kuvan paikkamerkki 5">
            <a:extLst>
              <a:ext uri="{FF2B5EF4-FFF2-40B4-BE49-F238E27FC236}">
                <a16:creationId xmlns:a16="http://schemas.microsoft.com/office/drawing/2014/main" id="{6AED1346-2E1B-38C2-2268-E32060D9B066}"/>
              </a:ext>
            </a:extLst>
          </p:cNvPr>
          <p:cNvSpPr>
            <a:spLocks noGrp="1"/>
          </p:cNvSpPr>
          <p:nvPr>
            <p:ph type="pic" sz="quarter" idx="10"/>
          </p:nvPr>
        </p:nvSpPr>
        <p:spPr>
          <a:xfrm>
            <a:off x="838201" y="1827213"/>
            <a:ext cx="5905499" cy="4665662"/>
          </a:xfrm>
        </p:spPr>
        <p:txBody>
          <a:bodyPr>
            <a:normAutofit fontScale="92500" lnSpcReduction="10000"/>
          </a:bodyPr>
          <a:lstStyle/>
          <a:p>
            <a:pPr marL="0" indent="0">
              <a:buNone/>
            </a:pPr>
            <a:r>
              <a:rPr lang="fi-FI" sz="2000">
                <a:solidFill>
                  <a:srgbClr val="0033A1"/>
                </a:solidFill>
                <a:latin typeface="Calibri" panose="020F0502020204030204" pitchFamily="34" charset="0"/>
                <a:ea typeface="+mn-lt"/>
                <a:cs typeface="Calibri" panose="020F0502020204030204" pitchFamily="34" charset="0"/>
              </a:rPr>
              <a:t>Yksi strategiamme painopisteistä on </a:t>
            </a:r>
            <a:r>
              <a:rPr lang="fi-FI" sz="2000" b="1">
                <a:solidFill>
                  <a:srgbClr val="0033A1"/>
                </a:solidFill>
                <a:latin typeface="Calibri" panose="020F0502020204030204" pitchFamily="34" charset="0"/>
                <a:ea typeface="+mn-lt"/>
                <a:cs typeface="Calibri" panose="020F0502020204030204" pitchFamily="34" charset="0"/>
              </a:rPr>
              <a:t>Pohjoismaalaisittain kilpailukykyinen akatemia</a:t>
            </a:r>
            <a:r>
              <a:rPr lang="fi-FI" sz="2000">
                <a:solidFill>
                  <a:srgbClr val="0033A1"/>
                </a:solidFill>
                <a:latin typeface="Calibri" panose="020F0502020204030204" pitchFamily="34" charset="0"/>
                <a:ea typeface="+mn-lt"/>
                <a:cs typeface="Calibri" panose="020F0502020204030204" pitchFamily="34" charset="0"/>
              </a:rPr>
              <a:t>. Kehitimme Akatemian pelaajakehityksen toimintaympäristöä </a:t>
            </a:r>
            <a:r>
              <a:rPr lang="fi-FI" sz="2000">
                <a:solidFill>
                  <a:srgbClr val="0033A1"/>
                </a:solidFill>
                <a:effectLst/>
                <a:latin typeface="Calibri" panose="020F0502020204030204" pitchFamily="34" charset="0"/>
                <a:ea typeface="+mn-lt"/>
                <a:cs typeface="Calibri" panose="020F0502020204030204" pitchFamily="34" charset="0"/>
              </a:rPr>
              <a:t>ja </a:t>
            </a:r>
            <a:r>
              <a:rPr lang="fi-FI" sz="2000">
                <a:solidFill>
                  <a:srgbClr val="0033A1"/>
                </a:solidFill>
                <a:latin typeface="Calibri" panose="020F0502020204030204" pitchFamily="34" charset="0"/>
                <a:ea typeface="+mn-lt"/>
                <a:cs typeface="Calibri" panose="020F0502020204030204" pitchFamily="34" charset="0"/>
              </a:rPr>
              <a:t>saimme maaliin Pajamäen mittavan kenttähankkeen yhteistyössä HSM Oy</a:t>
            </a:r>
            <a:r>
              <a:rPr lang="fi-FI" sz="2000">
                <a:solidFill>
                  <a:srgbClr val="0033A1"/>
                </a:solidFill>
                <a:effectLst/>
                <a:latin typeface="Calibri" panose="020F0502020204030204" pitchFamily="34" charset="0"/>
                <a:ea typeface="+mn-lt"/>
                <a:cs typeface="Calibri" panose="020F0502020204030204" pitchFamily="34" charset="0"/>
              </a:rPr>
              <a:t>:n </a:t>
            </a:r>
            <a:r>
              <a:rPr lang="fi-FI" sz="2000">
                <a:solidFill>
                  <a:srgbClr val="0033A1"/>
                </a:solidFill>
                <a:latin typeface="Calibri" panose="020F0502020204030204" pitchFamily="34" charset="0"/>
                <a:ea typeface="+mn-lt"/>
                <a:cs typeface="Calibri" panose="020F0502020204030204" pitchFamily="34" charset="0"/>
              </a:rPr>
              <a:t>kanssa.</a:t>
            </a:r>
            <a:br>
              <a:rPr lang="fi-FI" sz="2000">
                <a:latin typeface="Calibri" panose="020F0502020204030204" pitchFamily="34" charset="0"/>
                <a:ea typeface="+mn-lt"/>
                <a:cs typeface="Calibri" panose="020F0502020204030204" pitchFamily="34" charset="0"/>
              </a:rPr>
            </a:br>
            <a:r>
              <a:rPr lang="fi-FI" sz="2000">
                <a:solidFill>
                  <a:srgbClr val="0033A1"/>
                </a:solidFill>
                <a:latin typeface="Calibri" panose="020F0502020204030204" pitchFamily="34" charset="0"/>
                <a:ea typeface="+mn-lt"/>
                <a:cs typeface="Calibri" panose="020F0502020204030204" pitchFamily="34" charset="0"/>
              </a:rPr>
              <a:t> </a:t>
            </a:r>
            <a:br>
              <a:rPr lang="fi-FI" sz="2000">
                <a:latin typeface="Calibri" panose="020F0502020204030204" pitchFamily="34" charset="0"/>
                <a:ea typeface="+mn-lt"/>
                <a:cs typeface="Calibri" panose="020F0502020204030204" pitchFamily="34" charset="0"/>
              </a:rPr>
            </a:br>
            <a:r>
              <a:rPr lang="fi-FI" sz="2000">
                <a:solidFill>
                  <a:srgbClr val="0033A1"/>
                </a:solidFill>
                <a:latin typeface="Calibri" panose="020F0502020204030204" pitchFamily="34" charset="0"/>
                <a:ea typeface="+mn-lt"/>
                <a:cs typeface="Calibri" panose="020F0502020204030204" pitchFamily="34" charset="0"/>
              </a:rPr>
              <a:t>Toinen strategiamme painopiste on</a:t>
            </a:r>
            <a:r>
              <a:rPr lang="fi-FI" sz="2000" b="1">
                <a:solidFill>
                  <a:srgbClr val="0033A1"/>
                </a:solidFill>
                <a:latin typeface="Calibri" panose="020F0502020204030204" pitchFamily="34" charset="0"/>
                <a:ea typeface="+mn-lt"/>
                <a:cs typeface="Calibri" panose="020F0502020204030204" pitchFamily="34" charset="0"/>
              </a:rPr>
              <a:t> Vahva kaupunginosatoiminta</a:t>
            </a:r>
            <a:r>
              <a:rPr lang="fi-FI" sz="2000">
                <a:solidFill>
                  <a:srgbClr val="0033A1"/>
                </a:solidFill>
                <a:latin typeface="Calibri" panose="020F0502020204030204" pitchFamily="34" charset="0"/>
                <a:ea typeface="+mn-lt"/>
                <a:cs typeface="Calibri" panose="020F0502020204030204" pitchFamily="34" charset="0"/>
              </a:rPr>
              <a:t> seuran kaikilla toiminta-alueilla</a:t>
            </a:r>
            <a:r>
              <a:rPr lang="fi-FI" sz="2000">
                <a:solidFill>
                  <a:srgbClr val="0033A1"/>
                </a:solidFill>
                <a:effectLst/>
                <a:latin typeface="Calibri" panose="020F0502020204030204" pitchFamily="34" charset="0"/>
                <a:ea typeface="+mn-lt"/>
                <a:cs typeface="Calibri" panose="020F0502020204030204" pitchFamily="34" charset="0"/>
              </a:rPr>
              <a:t>.</a:t>
            </a:r>
            <a:r>
              <a:rPr lang="fi-FI" sz="2000">
                <a:solidFill>
                  <a:srgbClr val="0033A1"/>
                </a:solidFill>
                <a:latin typeface="Calibri" panose="020F0502020204030204" pitchFamily="34" charset="0"/>
                <a:ea typeface="+mn-lt"/>
                <a:cs typeface="Calibri" panose="020F0502020204030204" pitchFamily="34" charset="0"/>
              </a:rPr>
              <a:t> Perustimme uudet joukkueet seitsemään eri kaupunginosaan Helsingissä, joissa suurin osa seuran pelaajista</a:t>
            </a:r>
            <a:r>
              <a:rPr lang="fi-FI" sz="2000">
                <a:solidFill>
                  <a:srgbClr val="0033A1"/>
                </a:solidFill>
                <a:effectLst/>
                <a:latin typeface="Calibri" panose="020F0502020204030204" pitchFamily="34" charset="0"/>
                <a:ea typeface="+mn-lt"/>
                <a:cs typeface="Calibri" panose="020F0502020204030204" pitchFamily="34" charset="0"/>
              </a:rPr>
              <a:t>, </a:t>
            </a:r>
            <a:r>
              <a:rPr lang="fi-FI" sz="2000">
                <a:solidFill>
                  <a:srgbClr val="0033A1"/>
                </a:solidFill>
                <a:latin typeface="Calibri" panose="020F0502020204030204" pitchFamily="34" charset="0"/>
                <a:ea typeface="+mn-lt"/>
                <a:cs typeface="Calibri" panose="020F0502020204030204" pitchFamily="34" charset="0"/>
              </a:rPr>
              <a:t>yli 3 000</a:t>
            </a:r>
            <a:r>
              <a:rPr lang="fi-FI" sz="2000">
                <a:solidFill>
                  <a:srgbClr val="0033A1"/>
                </a:solidFill>
                <a:effectLst/>
                <a:latin typeface="Calibri" panose="020F0502020204030204" pitchFamily="34" charset="0"/>
                <a:ea typeface="+mn-lt"/>
                <a:cs typeface="Calibri" panose="020F0502020204030204" pitchFamily="34" charset="0"/>
              </a:rPr>
              <a:t>, </a:t>
            </a:r>
            <a:r>
              <a:rPr lang="fi-FI" sz="2000">
                <a:solidFill>
                  <a:srgbClr val="0033A1"/>
                </a:solidFill>
                <a:latin typeface="Calibri" panose="020F0502020204030204" pitchFamily="34" charset="0"/>
                <a:ea typeface="+mn-lt"/>
                <a:cs typeface="Calibri" panose="020F0502020204030204" pitchFamily="34" charset="0"/>
              </a:rPr>
              <a:t>harjoittelee ja pelaa ympärivuotisesti.</a:t>
            </a:r>
            <a:br>
              <a:rPr lang="fi-FI" sz="2000">
                <a:latin typeface="Calibri" panose="020F0502020204030204" pitchFamily="34" charset="0"/>
                <a:ea typeface="+mn-lt"/>
                <a:cs typeface="Calibri" panose="020F0502020204030204" pitchFamily="34" charset="0"/>
              </a:rPr>
            </a:br>
            <a:r>
              <a:rPr lang="fi-FI" sz="2000">
                <a:solidFill>
                  <a:srgbClr val="0033A1"/>
                </a:solidFill>
                <a:latin typeface="Calibri" panose="020F0502020204030204" pitchFamily="34" charset="0"/>
                <a:ea typeface="+mn-lt"/>
                <a:cs typeface="Calibri" panose="020F0502020204030204" pitchFamily="34" charset="0"/>
              </a:rPr>
              <a:t> </a:t>
            </a:r>
            <a:br>
              <a:rPr lang="fi-FI" sz="2000">
                <a:latin typeface="Calibri" panose="020F0502020204030204" pitchFamily="34" charset="0"/>
                <a:ea typeface="+mn-lt"/>
                <a:cs typeface="Calibri" panose="020F0502020204030204" pitchFamily="34" charset="0"/>
              </a:rPr>
            </a:br>
            <a:r>
              <a:rPr lang="fi-FI" sz="2000">
                <a:solidFill>
                  <a:srgbClr val="0033A1"/>
                </a:solidFill>
                <a:latin typeface="Calibri" panose="020F0502020204030204" pitchFamily="34" charset="0"/>
                <a:ea typeface="+mn-lt"/>
                <a:cs typeface="Calibri" panose="020F0502020204030204" pitchFamily="34" charset="0"/>
              </a:rPr>
              <a:t>Strategiamme kolmas painopiste on </a:t>
            </a:r>
            <a:r>
              <a:rPr lang="fi-FI" sz="2000" b="1">
                <a:solidFill>
                  <a:srgbClr val="0033A1"/>
                </a:solidFill>
                <a:latin typeface="Calibri" panose="020F0502020204030204" pitchFamily="34" charset="0"/>
                <a:ea typeface="+mn-lt"/>
                <a:cs typeface="Calibri" panose="020F0502020204030204" pitchFamily="34" charset="0"/>
              </a:rPr>
              <a:t>Laaja-alainen yhteiskunnallinen rooli.</a:t>
            </a:r>
            <a:r>
              <a:rPr lang="fi-FI" sz="2000">
                <a:solidFill>
                  <a:srgbClr val="0033A1"/>
                </a:solidFill>
                <a:latin typeface="Calibri" panose="020F0502020204030204" pitchFamily="34" charset="0"/>
                <a:ea typeface="+mn-lt"/>
                <a:cs typeface="Calibri" panose="020F0502020204030204" pitchFamily="34" charset="0"/>
              </a:rPr>
              <a:t> Loimme pilottihankkeessa yhdessä Me-säätiön </a:t>
            </a:r>
            <a:r>
              <a:rPr lang="fi-FI" sz="2000">
                <a:solidFill>
                  <a:srgbClr val="0033A1"/>
                </a:solidFill>
                <a:effectLst/>
                <a:latin typeface="Calibri" panose="020F0502020204030204" pitchFamily="34" charset="0"/>
                <a:ea typeface="+mn-lt"/>
                <a:cs typeface="Calibri" panose="020F0502020204030204" pitchFamily="34" charset="0"/>
              </a:rPr>
              <a:t>ja </a:t>
            </a:r>
            <a:r>
              <a:rPr lang="fi-FI" sz="2000">
                <a:solidFill>
                  <a:srgbClr val="0033A1"/>
                </a:solidFill>
                <a:latin typeface="Calibri" panose="020F0502020204030204" pitchFamily="34" charset="0"/>
                <a:ea typeface="+mn-lt"/>
                <a:cs typeface="Calibri" panose="020F0502020204030204" pitchFamily="34" charset="0"/>
              </a:rPr>
              <a:t>Helsingin kaupungin kanssa toimintamallin</a:t>
            </a:r>
            <a:r>
              <a:rPr lang="fi-FI" sz="2000">
                <a:solidFill>
                  <a:srgbClr val="0033A1"/>
                </a:solidFill>
                <a:effectLst/>
                <a:latin typeface="Calibri" panose="020F0502020204030204" pitchFamily="34" charset="0"/>
                <a:ea typeface="+mn-lt"/>
                <a:cs typeface="Calibri" panose="020F0502020204030204" pitchFamily="34" charset="0"/>
              </a:rPr>
              <a:t>, </a:t>
            </a:r>
            <a:r>
              <a:rPr lang="fi-FI" sz="2000">
                <a:solidFill>
                  <a:srgbClr val="0033A1"/>
                </a:solidFill>
                <a:latin typeface="Calibri" panose="020F0502020204030204" pitchFamily="34" charset="0"/>
                <a:ea typeface="+mn-lt"/>
                <a:cs typeface="Calibri" panose="020F0502020204030204" pitchFamily="34" charset="0"/>
              </a:rPr>
              <a:t>jonka avulla selvitimme seuran harrastustoiminnan alueellisista vaikuttavuutta. </a:t>
            </a:r>
            <a:br>
              <a:rPr lang="fi-FI" sz="2000">
                <a:latin typeface="Montserrat Medium"/>
                <a:ea typeface="+mn-lt"/>
                <a:cs typeface="Times New Roman"/>
              </a:rPr>
            </a:br>
            <a:br>
              <a:rPr lang="fi-FI" sz="2000">
                <a:latin typeface="Montserrat Medium"/>
                <a:ea typeface="+mn-lt"/>
                <a:cs typeface="Times New Roman"/>
              </a:rPr>
            </a:br>
            <a:endParaRPr lang="fi-FI" sz="2000" b="1">
              <a:solidFill>
                <a:srgbClr val="0033A1"/>
              </a:solidFill>
              <a:latin typeface="Montserrat Medium"/>
              <a:ea typeface="+mn-lt"/>
              <a:cs typeface="Times New Roman"/>
            </a:endParaRPr>
          </a:p>
          <a:p>
            <a:endParaRPr lang="fi-FI"/>
          </a:p>
        </p:txBody>
      </p:sp>
      <p:pic>
        <p:nvPicPr>
          <p:cNvPr id="8" name="Kuva 7" descr="Kuva, joka sisältää kohteen henkilö, urheilu, piha-, urheilupeli&#10;&#10;Kuvaus luotu automaattisesti">
            <a:extLst>
              <a:ext uri="{FF2B5EF4-FFF2-40B4-BE49-F238E27FC236}">
                <a16:creationId xmlns:a16="http://schemas.microsoft.com/office/drawing/2014/main" id="{C42EBF5D-97D3-0F90-89CF-D06F313638CA}"/>
              </a:ext>
            </a:extLst>
          </p:cNvPr>
          <p:cNvPicPr>
            <a:picLocks noChangeAspect="1"/>
          </p:cNvPicPr>
          <p:nvPr/>
        </p:nvPicPr>
        <p:blipFill>
          <a:blip r:embed="rId2"/>
          <a:stretch>
            <a:fillRect/>
          </a:stretch>
        </p:blipFill>
        <p:spPr>
          <a:xfrm>
            <a:off x="7620261" y="1690688"/>
            <a:ext cx="3733538" cy="4665663"/>
          </a:xfrm>
          <a:prstGeom prst="rect">
            <a:avLst/>
          </a:prstGeom>
        </p:spPr>
      </p:pic>
    </p:spTree>
    <p:extLst>
      <p:ext uri="{BB962C8B-B14F-4D97-AF65-F5344CB8AC3E}">
        <p14:creationId xmlns:p14="http://schemas.microsoft.com/office/powerpoint/2010/main" val="2753959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9C95BDB-5DFF-D8B3-F4E7-E0EAE596291D}"/>
              </a:ext>
            </a:extLst>
          </p:cNvPr>
          <p:cNvSpPr>
            <a:spLocks noGrp="1"/>
          </p:cNvSpPr>
          <p:nvPr>
            <p:ph type="title"/>
          </p:nvPr>
        </p:nvSpPr>
        <p:spPr/>
        <p:txBody>
          <a:bodyPr/>
          <a:lstStyle/>
          <a:p>
            <a:r>
              <a:rPr lang="fi-FI"/>
              <a:t>Joukkuetoiminta</a:t>
            </a:r>
            <a:endParaRPr lang="en-GB"/>
          </a:p>
        </p:txBody>
      </p:sp>
    </p:spTree>
    <p:extLst>
      <p:ext uri="{BB962C8B-B14F-4D97-AF65-F5344CB8AC3E}">
        <p14:creationId xmlns:p14="http://schemas.microsoft.com/office/powerpoint/2010/main" val="11070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1">
            <a:extLst>
              <a:ext uri="{FF2B5EF4-FFF2-40B4-BE49-F238E27FC236}">
                <a16:creationId xmlns:a16="http://schemas.microsoft.com/office/drawing/2014/main" id="{86D042DD-6D4D-3715-9D64-D25AAC3FA0A1}"/>
              </a:ext>
            </a:extLst>
          </p:cNvPr>
          <p:cNvSpPr txBox="1">
            <a:spLocks/>
          </p:cNvSpPr>
          <p:nvPr/>
        </p:nvSpPr>
        <p:spPr>
          <a:xfrm>
            <a:off x="538711" y="507192"/>
            <a:ext cx="6885561" cy="1325563"/>
          </a:xfrm>
          <a:prstGeom prst="rect">
            <a:avLst/>
          </a:prstGeom>
        </p:spPr>
        <p:txBody>
          <a:bodyPr vert="horz" lIns="91440" tIns="45720" rIns="91440" bIns="45720" rtlCol="0" anchor="ctr">
            <a:norm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l"/>
            <a:r>
              <a:rPr lang="fi-FI"/>
              <a:t>Kaupunginosa-toiminta</a:t>
            </a:r>
            <a:endParaRPr lang="en-GB"/>
          </a:p>
        </p:txBody>
      </p:sp>
      <p:sp>
        <p:nvSpPr>
          <p:cNvPr id="2" name="Otsikko 1">
            <a:extLst>
              <a:ext uri="{FF2B5EF4-FFF2-40B4-BE49-F238E27FC236}">
                <a16:creationId xmlns:a16="http://schemas.microsoft.com/office/drawing/2014/main" id="{B8E79325-9777-64F8-AF99-B54E2495C676}"/>
              </a:ext>
            </a:extLst>
          </p:cNvPr>
          <p:cNvSpPr>
            <a:spLocks noGrp="1"/>
          </p:cNvSpPr>
          <p:nvPr>
            <p:ph type="title"/>
          </p:nvPr>
        </p:nvSpPr>
        <p:spPr>
          <a:xfrm>
            <a:off x="7037451" y="1499828"/>
            <a:ext cx="2016724" cy="415824"/>
          </a:xfrm>
        </p:spPr>
        <p:txBody>
          <a:bodyPr>
            <a:noAutofit/>
          </a:bodyPr>
          <a:lstStyle/>
          <a:p>
            <a:pPr algn="r"/>
            <a:r>
              <a:rPr lang="fi-FI" sz="1600">
                <a:solidFill>
                  <a:srgbClr val="002060"/>
                </a:solidFill>
                <a:latin typeface="Montserrat Medium"/>
                <a:ea typeface="+mn-ea"/>
                <a:cs typeface="+mn-cs"/>
              </a:rPr>
              <a:t>n. </a:t>
            </a:r>
            <a:r>
              <a:rPr lang="fi-FI" sz="4000">
                <a:solidFill>
                  <a:srgbClr val="002060"/>
                </a:solidFill>
                <a:latin typeface="Montserrat ExtraBold"/>
              </a:rPr>
              <a:t>280</a:t>
            </a:r>
            <a:br>
              <a:rPr lang="fi-FI" sz="1800"/>
            </a:br>
            <a:br>
              <a:rPr lang="fi-FI" sz="1800"/>
            </a:br>
            <a:endParaRPr lang="en-GB" sz="1800">
              <a:solidFill>
                <a:srgbClr val="002060"/>
              </a:solidFill>
            </a:endParaRPr>
          </a:p>
        </p:txBody>
      </p:sp>
      <p:sp>
        <p:nvSpPr>
          <p:cNvPr id="7" name="Otsikko 1">
            <a:extLst>
              <a:ext uri="{FF2B5EF4-FFF2-40B4-BE49-F238E27FC236}">
                <a16:creationId xmlns:a16="http://schemas.microsoft.com/office/drawing/2014/main" id="{2C482C0C-E9C0-10E1-AAD5-DC8E37D11868}"/>
              </a:ext>
            </a:extLst>
          </p:cNvPr>
          <p:cNvSpPr txBox="1">
            <a:spLocks/>
          </p:cNvSpPr>
          <p:nvPr/>
        </p:nvSpPr>
        <p:spPr>
          <a:xfrm>
            <a:off x="9627579" y="1639973"/>
            <a:ext cx="2578780" cy="415825"/>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l"/>
            <a:r>
              <a:rPr lang="fi-FI" sz="1600">
                <a:solidFill>
                  <a:srgbClr val="002060"/>
                </a:solidFill>
                <a:latin typeface="Montserrat ExtraBold"/>
              </a:rPr>
              <a:t>5</a:t>
            </a:r>
            <a:r>
              <a:rPr lang="fi-FI" sz="1600" b="0">
                <a:solidFill>
                  <a:srgbClr val="002060"/>
                </a:solidFill>
                <a:latin typeface="Montserrat ExtraBold"/>
              </a:rPr>
              <a:t>–</a:t>
            </a:r>
            <a:r>
              <a:rPr lang="fi-FI" sz="1600">
                <a:solidFill>
                  <a:srgbClr val="002060"/>
                </a:solidFill>
                <a:latin typeface="Montserrat ExtraBold"/>
              </a:rPr>
              <a:t>6-vuotiasta </a:t>
            </a:r>
            <a:endParaRPr lang="fi-FI" sz="1600">
              <a:solidFill>
                <a:srgbClr val="002060"/>
              </a:solidFill>
            </a:endParaRPr>
          </a:p>
          <a:p>
            <a:pPr algn="l"/>
            <a:r>
              <a:rPr lang="fi-FI" sz="1600">
                <a:solidFill>
                  <a:srgbClr val="002060"/>
                </a:solidFill>
                <a:latin typeface="Montserrat ExtraBold"/>
              </a:rPr>
              <a:t>aloitti jalkapallo-harrastuksen </a:t>
            </a:r>
            <a:endParaRPr lang="fi-FI" sz="1600">
              <a:solidFill>
                <a:srgbClr val="002060"/>
              </a:solidFill>
            </a:endParaRPr>
          </a:p>
          <a:p>
            <a:pPr algn="l"/>
            <a:r>
              <a:rPr lang="fi-FI" sz="1600">
                <a:solidFill>
                  <a:srgbClr val="002060"/>
                </a:solidFill>
                <a:latin typeface="Montserrat ExtraBold"/>
              </a:rPr>
              <a:t>HJK:ssa </a:t>
            </a:r>
            <a:br>
              <a:rPr lang="fi-FI" sz="1800"/>
            </a:br>
            <a:br>
              <a:rPr lang="fi-FI" sz="1800"/>
            </a:br>
            <a:endParaRPr lang="en-GB" sz="1800">
              <a:solidFill>
                <a:srgbClr val="002060"/>
              </a:solidFill>
            </a:endParaRPr>
          </a:p>
        </p:txBody>
      </p:sp>
      <p:sp>
        <p:nvSpPr>
          <p:cNvPr id="16" name="Nuoli: Nuolenkärki 15">
            <a:extLst>
              <a:ext uri="{FF2B5EF4-FFF2-40B4-BE49-F238E27FC236}">
                <a16:creationId xmlns:a16="http://schemas.microsoft.com/office/drawing/2014/main" id="{57CA07DA-9438-88FA-96DB-32E95D202D46}"/>
              </a:ext>
            </a:extLst>
          </p:cNvPr>
          <p:cNvSpPr/>
          <p:nvPr/>
        </p:nvSpPr>
        <p:spPr>
          <a:xfrm>
            <a:off x="7363729" y="1418616"/>
            <a:ext cx="193964" cy="249382"/>
          </a:xfrm>
          <a:prstGeom prst="chevron">
            <a:avLst/>
          </a:prstGeom>
          <a:solidFill>
            <a:srgbClr val="F0C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kstiruutu 5">
            <a:extLst>
              <a:ext uri="{FF2B5EF4-FFF2-40B4-BE49-F238E27FC236}">
                <a16:creationId xmlns:a16="http://schemas.microsoft.com/office/drawing/2014/main" id="{3B33109C-0F1A-C577-A922-9BED99134D64}"/>
              </a:ext>
            </a:extLst>
          </p:cNvPr>
          <p:cNvSpPr txBox="1"/>
          <p:nvPr/>
        </p:nvSpPr>
        <p:spPr>
          <a:xfrm>
            <a:off x="331748" y="1833469"/>
            <a:ext cx="6459842" cy="4587987"/>
          </a:xfrm>
          <a:prstGeom prst="rect">
            <a:avLst/>
          </a:prstGeom>
          <a:noFill/>
        </p:spPr>
        <p:txBody>
          <a:bodyPr wrap="square" lIns="91440" tIns="45720" rIns="91440" bIns="45720" anchor="t">
            <a:spAutoFit/>
          </a:bodyPr>
          <a:lstStyle/>
          <a:p>
            <a:pPr>
              <a:lnSpc>
                <a:spcPct val="107000"/>
              </a:lnSpc>
              <a:spcAft>
                <a:spcPts val="800"/>
              </a:spcAft>
            </a:pPr>
            <a:r>
              <a:rPr lang="fi-FI" sz="1500">
                <a:latin typeface="Calibri Light"/>
                <a:cs typeface="Calibri Light"/>
              </a:rPr>
              <a:t>HJK jatkoi laaja-alaista kaupunginosatoimintaansa Arabianrannassa, Kannelmäessä, Lauttasaaressa, Malmilla, Munkkiniemessä, Töölössä sekä Itä-Helsingissä HJK East  -alueella ja tyttöjoukkueiden HJK City  -alueella. C14</a:t>
            </a:r>
            <a:r>
              <a:rPr lang="fi-FI" sz="1500">
                <a:ea typeface="+mn-lt"/>
                <a:cs typeface="+mn-lt"/>
              </a:rPr>
              <a:t>–</a:t>
            </a:r>
            <a:r>
              <a:rPr lang="fi-FI" sz="1500">
                <a:latin typeface="Calibri Light"/>
                <a:cs typeface="Calibri Light"/>
              </a:rPr>
              <a:t>A20 ikäluokat jatkoivat Valkoisten ja Sinisten ryhmillä. Haastejoukkueet toimivat kaupunginosa- ja akatemiajoukkueiden välissä ponnahduslautana akatemiasta paikkaa hakeville pelaajille. Kauden aikana valmisteltiin myös uusien 2013 ja 2014 syntyneiden haastejoukkueiden perustamista. Joukkueet perustettiin kauden vaihteessa.</a:t>
            </a:r>
            <a:endParaRPr lang="en-GB" sz="1500">
              <a:latin typeface="Calibri Light" panose="020F0302020204030204" pitchFamily="34" charset="0"/>
              <a:cs typeface="Calibri Light" panose="020F0302020204030204" pitchFamily="34" charset="0"/>
            </a:endParaRPr>
          </a:p>
          <a:p>
            <a:pPr>
              <a:lnSpc>
                <a:spcPct val="107000"/>
              </a:lnSpc>
              <a:spcAft>
                <a:spcPts val="800"/>
              </a:spcAft>
            </a:pPr>
            <a:r>
              <a:rPr lang="fi-FI" sz="1500">
                <a:latin typeface="Calibri Light"/>
                <a:cs typeface="Calibri Light"/>
              </a:rPr>
              <a:t>HJK:n kaupunginosajoukkueissa harjoittelee n. 2800 pelaajaa. Aloittavassa ikäluokassa, 2017–2018 syntyneissä, uuden harrastuksen parissa on n. 280 lasta.</a:t>
            </a:r>
            <a:endParaRPr lang="en-GB" sz="1500">
              <a:latin typeface="Calibri Light"/>
              <a:cs typeface="Calibri Light"/>
            </a:endParaRPr>
          </a:p>
          <a:p>
            <a:pPr>
              <a:lnSpc>
                <a:spcPct val="107000"/>
              </a:lnSpc>
              <a:spcAft>
                <a:spcPts val="800"/>
              </a:spcAft>
            </a:pPr>
            <a:r>
              <a:rPr lang="fi-FI" sz="1500">
                <a:latin typeface="Calibri Light"/>
                <a:cs typeface="Calibri Light"/>
              </a:rPr>
              <a:t>HJK:n kaupunginosajoukkueiden alaisuudessa toimii myös kymmenen aikuisjoukkuetta sekä kaksi erityisryhmäjoukkuetta, jotka mahdollistavat jalkapalloharrastuksen kehitysvammaisille lapsille, nuorille ja aikuisille. </a:t>
            </a:r>
            <a:endParaRPr lang="en-GB" sz="1500">
              <a:latin typeface="Calibri Light" panose="020F0302020204030204" pitchFamily="34" charset="0"/>
              <a:cs typeface="Calibri Light" panose="020F0302020204030204" pitchFamily="34" charset="0"/>
            </a:endParaRPr>
          </a:p>
          <a:p>
            <a:pPr>
              <a:lnSpc>
                <a:spcPct val="107000"/>
              </a:lnSpc>
              <a:spcAft>
                <a:spcPts val="800"/>
              </a:spcAft>
            </a:pPr>
            <a:r>
              <a:rPr lang="fi-FI" sz="1500">
                <a:latin typeface="Calibri Light"/>
                <a:cs typeface="Calibri Light"/>
              </a:rPr>
              <a:t>Kaupunginosajoukkueissa konkretisoitui merkittäviä urapolkuja. Moni pitkäaikainen kaupunginosavastaava siirtyi uusiin tehtäviin seuran sisällä, joten seuraan palkattiin kauden vaihteessa useita uusia kaupunginosavastaavia. Lisäksi kaupunginosatoiminnan avulla mahdollistettiin useamman akatemiavalmentajan palkkaaminen täysipäiväisesti urheilun pariin.</a:t>
            </a:r>
            <a:endParaRPr lang="en-GB" sz="1500">
              <a:latin typeface="Calibri Light" panose="020F0302020204030204" pitchFamily="34" charset="0"/>
              <a:cs typeface="Calibri Light" panose="020F0302020204030204" pitchFamily="34" charset="0"/>
            </a:endParaRPr>
          </a:p>
        </p:txBody>
      </p:sp>
      <p:sp>
        <p:nvSpPr>
          <p:cNvPr id="19" name="Tekstiruutu 18">
            <a:extLst>
              <a:ext uri="{FF2B5EF4-FFF2-40B4-BE49-F238E27FC236}">
                <a16:creationId xmlns:a16="http://schemas.microsoft.com/office/drawing/2014/main" id="{6EE3F172-2436-58CB-E4E0-817CD806EA82}"/>
              </a:ext>
            </a:extLst>
          </p:cNvPr>
          <p:cNvSpPr txBox="1"/>
          <p:nvPr/>
        </p:nvSpPr>
        <p:spPr>
          <a:xfrm>
            <a:off x="7167570" y="2225447"/>
            <a:ext cx="4849351" cy="4382803"/>
          </a:xfrm>
          <a:prstGeom prst="rect">
            <a:avLst/>
          </a:prstGeom>
          <a:noFill/>
        </p:spPr>
        <p:txBody>
          <a:bodyPr wrap="square" lIns="91440" tIns="45720" rIns="91440" bIns="45720" anchor="t">
            <a:spAutoFit/>
          </a:bodyPr>
          <a:lstStyle/>
          <a:p>
            <a:pPr>
              <a:lnSpc>
                <a:spcPct val="107000"/>
              </a:lnSpc>
              <a:spcAft>
                <a:spcPts val="800"/>
              </a:spcAft>
            </a:pPr>
            <a:r>
              <a:rPr lang="fi-FI" sz="1500">
                <a:latin typeface="Calibri Light"/>
                <a:cs typeface="Calibri Light"/>
              </a:rPr>
              <a:t>HJK jatkoi vuoden 2023 aikana HJK Harraste  -ryhmien toimintaa. Ryhmät soveltuvat pelaajille, joilla ei ole aiempaa jalkapallokokemusta ja toimivat siksi myös ponnahduslautana kaupunginosajoukkueisiin. Toimintaa laajennettiin vuoden aikana uusiin kaupunginosiin ja siihen osallistui yli 100 pelaajaa.</a:t>
            </a:r>
            <a:br>
              <a:rPr lang="fi-FI" sz="1500">
                <a:latin typeface="Calibri Light"/>
                <a:cs typeface="Calibri Light"/>
              </a:rPr>
            </a:br>
            <a:br>
              <a:rPr lang="fi-FI" sz="1500">
                <a:latin typeface="Calibri Light"/>
                <a:cs typeface="Calibri Light"/>
              </a:rPr>
            </a:br>
            <a:r>
              <a:rPr lang="fi-FI" sz="1500">
                <a:latin typeface="Calibri Light"/>
                <a:cs typeface="Calibri Light"/>
              </a:rPr>
              <a:t>Lisäksi vuoden 2023 aikana pilotoitiin avoimen taitokoulun sekä pienryhmävalmennuksen toiminta. Molemmat tarjoavat pelaajille mahdollisuuden lisäharjoitteluun joukkuetoiminnan ulkopuolella. Avointa taitokoulua järjestettiin 2014</a:t>
            </a:r>
            <a:r>
              <a:rPr lang="fi-FI" sz="1500">
                <a:ea typeface="+mn-lt"/>
                <a:cs typeface="+mn-lt"/>
              </a:rPr>
              <a:t>–</a:t>
            </a:r>
            <a:r>
              <a:rPr lang="fi-FI" sz="1500">
                <a:latin typeface="Calibri Light"/>
                <a:cs typeface="Calibri Light"/>
              </a:rPr>
              <a:t>2015 syntyneille pelaajille ja siihen osallistui kesän ja syksyn aikana 120 pelaajaa. Toiminta laajennettiin kauden vaihteessa myös 2016 ja 2013 syntyneille.</a:t>
            </a:r>
            <a:endParaRPr lang="fi-FI" sz="1500">
              <a:latin typeface="Calibri Light" panose="020F0302020204030204" pitchFamily="34" charset="0"/>
              <a:ea typeface="Calibri Light" panose="020F0302020204030204" pitchFamily="34" charset="0"/>
              <a:cs typeface="Calibri Light" panose="020F0302020204030204" pitchFamily="34" charset="0"/>
            </a:endParaRPr>
          </a:p>
          <a:p>
            <a:pPr>
              <a:lnSpc>
                <a:spcPct val="107000"/>
              </a:lnSpc>
              <a:spcAft>
                <a:spcPts val="800"/>
              </a:spcAft>
            </a:pPr>
            <a:r>
              <a:rPr lang="fi-FI" sz="1500">
                <a:latin typeface="Calibri Light"/>
                <a:cs typeface="Calibri Light"/>
              </a:rPr>
              <a:t>Pienryhmävalmennuksen pilottiin osallistui kesällä 2023 yli 110 pelaajaa. Kauden vaihteessa toiminta vakiinnutettiin osaksi vuosikalenteria.</a:t>
            </a:r>
          </a:p>
        </p:txBody>
      </p:sp>
      <p:cxnSp>
        <p:nvCxnSpPr>
          <p:cNvPr id="20" name="Suora yhdysviiva 19">
            <a:extLst>
              <a:ext uri="{FF2B5EF4-FFF2-40B4-BE49-F238E27FC236}">
                <a16:creationId xmlns:a16="http://schemas.microsoft.com/office/drawing/2014/main" id="{DA81C3D9-2749-59AB-A70F-3C68AEBCB7EE}"/>
              </a:ext>
            </a:extLst>
          </p:cNvPr>
          <p:cNvCxnSpPr>
            <a:cxnSpLocks/>
          </p:cNvCxnSpPr>
          <p:nvPr/>
        </p:nvCxnSpPr>
        <p:spPr>
          <a:xfrm>
            <a:off x="6989054" y="3147234"/>
            <a:ext cx="0" cy="3213839"/>
          </a:xfrm>
          <a:prstGeom prst="line">
            <a:avLst/>
          </a:prstGeom>
          <a:ln w="28575">
            <a:solidFill>
              <a:srgbClr val="0033A1"/>
            </a:solidFill>
            <a:prstDash val="sysDash"/>
          </a:ln>
        </p:spPr>
        <p:style>
          <a:lnRef idx="1">
            <a:schemeClr val="accent1"/>
          </a:lnRef>
          <a:fillRef idx="0">
            <a:schemeClr val="accent1"/>
          </a:fillRef>
          <a:effectRef idx="0">
            <a:schemeClr val="accent1"/>
          </a:effectRef>
          <a:fontRef idx="minor">
            <a:schemeClr val="tx1"/>
          </a:fontRef>
        </p:style>
      </p:cxnSp>
      <p:sp>
        <p:nvSpPr>
          <p:cNvPr id="23" name="Otsikko 1">
            <a:extLst>
              <a:ext uri="{FF2B5EF4-FFF2-40B4-BE49-F238E27FC236}">
                <a16:creationId xmlns:a16="http://schemas.microsoft.com/office/drawing/2014/main" id="{629AA6FD-1613-505B-3278-B7FC33DF1B15}"/>
              </a:ext>
            </a:extLst>
          </p:cNvPr>
          <p:cNvSpPr txBox="1">
            <a:spLocks/>
          </p:cNvSpPr>
          <p:nvPr/>
        </p:nvSpPr>
        <p:spPr>
          <a:xfrm>
            <a:off x="7283161" y="593715"/>
            <a:ext cx="2222570" cy="415824"/>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r"/>
            <a:r>
              <a:rPr lang="fi-FI" sz="1600">
                <a:solidFill>
                  <a:srgbClr val="002060"/>
                </a:solidFill>
                <a:latin typeface="Montserrat Medium"/>
                <a:ea typeface="+mn-ea"/>
                <a:cs typeface="+mn-cs"/>
              </a:rPr>
              <a:t>n. </a:t>
            </a:r>
            <a:r>
              <a:rPr lang="fi-FI" sz="4000">
                <a:solidFill>
                  <a:srgbClr val="002060"/>
                </a:solidFill>
                <a:latin typeface="Montserrat ExtraBold"/>
              </a:rPr>
              <a:t>2800</a:t>
            </a:r>
            <a:r>
              <a:rPr lang="fi-FI">
                <a:solidFill>
                  <a:srgbClr val="002060"/>
                </a:solidFill>
                <a:latin typeface="Montserrat ExtraBold"/>
              </a:rPr>
              <a:t> </a:t>
            </a:r>
            <a:br>
              <a:rPr lang="fi-FI" sz="1800"/>
            </a:br>
            <a:br>
              <a:rPr lang="fi-FI" sz="1800"/>
            </a:br>
            <a:endParaRPr lang="en-GB" sz="1800">
              <a:solidFill>
                <a:srgbClr val="002060"/>
              </a:solidFill>
            </a:endParaRPr>
          </a:p>
        </p:txBody>
      </p:sp>
      <p:sp>
        <p:nvSpPr>
          <p:cNvPr id="24" name="Otsikko 1">
            <a:extLst>
              <a:ext uri="{FF2B5EF4-FFF2-40B4-BE49-F238E27FC236}">
                <a16:creationId xmlns:a16="http://schemas.microsoft.com/office/drawing/2014/main" id="{D617E190-3DF1-4A08-F32E-5E6C59E4EBB0}"/>
              </a:ext>
            </a:extLst>
          </p:cNvPr>
          <p:cNvSpPr txBox="1">
            <a:spLocks/>
          </p:cNvSpPr>
          <p:nvPr/>
        </p:nvSpPr>
        <p:spPr>
          <a:xfrm>
            <a:off x="9627579" y="580585"/>
            <a:ext cx="2372935" cy="415825"/>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l"/>
            <a:r>
              <a:rPr lang="fi-FI" sz="1600">
                <a:solidFill>
                  <a:srgbClr val="002060"/>
                </a:solidFill>
              </a:rPr>
              <a:t>pelaajaa</a:t>
            </a:r>
            <a:br>
              <a:rPr lang="fi-FI" sz="1800">
                <a:solidFill>
                  <a:srgbClr val="002060"/>
                </a:solidFill>
              </a:rPr>
            </a:br>
            <a:br>
              <a:rPr lang="fi-FI" sz="1800">
                <a:solidFill>
                  <a:srgbClr val="002060"/>
                </a:solidFill>
              </a:rPr>
            </a:br>
            <a:endParaRPr lang="en-GB" sz="1800">
              <a:solidFill>
                <a:srgbClr val="002060"/>
              </a:solidFill>
            </a:endParaRPr>
          </a:p>
        </p:txBody>
      </p:sp>
      <p:sp>
        <p:nvSpPr>
          <p:cNvPr id="25" name="Nuoli: Nuolenkärki 24">
            <a:extLst>
              <a:ext uri="{FF2B5EF4-FFF2-40B4-BE49-F238E27FC236}">
                <a16:creationId xmlns:a16="http://schemas.microsoft.com/office/drawing/2014/main" id="{B6F9394D-F183-955F-2967-A3CB1CCF33F4}"/>
              </a:ext>
            </a:extLst>
          </p:cNvPr>
          <p:cNvSpPr/>
          <p:nvPr/>
        </p:nvSpPr>
        <p:spPr>
          <a:xfrm>
            <a:off x="7371243" y="469024"/>
            <a:ext cx="193964" cy="249382"/>
          </a:xfrm>
          <a:prstGeom prst="chevron">
            <a:avLst/>
          </a:prstGeom>
          <a:solidFill>
            <a:srgbClr val="F0C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461012633"/>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A44BE04C-CF27-C0B2-C4AB-43B744C39501}"/>
              </a:ext>
            </a:extLst>
          </p:cNvPr>
          <p:cNvSpPr txBox="1"/>
          <p:nvPr/>
        </p:nvSpPr>
        <p:spPr>
          <a:xfrm>
            <a:off x="402801" y="1328133"/>
            <a:ext cx="8168094" cy="5694878"/>
          </a:xfrm>
          <a:prstGeom prst="rect">
            <a:avLst/>
          </a:prstGeom>
          <a:noFill/>
        </p:spPr>
        <p:txBody>
          <a:bodyPr wrap="square" lIns="91440" tIns="45720" rIns="91440" bIns="45720" rtlCol="0" anchor="t">
            <a:spAutoFit/>
          </a:bodyPr>
          <a:lstStyle/>
          <a:p>
            <a:r>
              <a:rPr lang="fi-FI" sz="1400">
                <a:effectLst/>
                <a:latin typeface="Calibri Light"/>
                <a:ea typeface="Calibri Light"/>
                <a:cs typeface="Calibri Light"/>
              </a:rPr>
              <a:t>HJK </a:t>
            </a:r>
            <a:r>
              <a:rPr lang="fi-FI" sz="1400">
                <a:latin typeface="Calibri Light"/>
                <a:ea typeface="Calibri Light"/>
                <a:cs typeface="Calibri Light"/>
              </a:rPr>
              <a:t>Akatemian 11v11-pelimuotoa pelaavat joukkueet pelasivat tytöissä ja pojissa korkeimpia sarjatasoja, joissa tuli viisi sarjamestaruutta. Huippuvaiheen joukkueista HJK Akatemia T18 voitti SM-sarjan Suomen mestaruuden ja HJK Akatemia P17 sijoittui tiukassa SM-sarjassa 5. sijalle. HJK Akatemia T18 pelasi myös naisten </a:t>
            </a:r>
            <a:r>
              <a:rPr lang="fi-FI" sz="1400" err="1">
                <a:latin typeface="Calibri Light"/>
                <a:ea typeface="Calibri Light"/>
                <a:cs typeface="Calibri Light"/>
              </a:rPr>
              <a:t>Regions</a:t>
            </a:r>
            <a:r>
              <a:rPr lang="fi-FI" sz="1400">
                <a:latin typeface="Calibri Light"/>
                <a:ea typeface="Calibri Light"/>
                <a:cs typeface="Calibri Light"/>
              </a:rPr>
              <a:t> Cupia ja voitti Olympiastadionilla pelatun finaalin 7</a:t>
            </a:r>
            <a:r>
              <a:rPr lang="fi-FI" sz="1400">
                <a:ea typeface="+mn-lt"/>
                <a:cs typeface="+mn-lt"/>
              </a:rPr>
              <a:t>–</a:t>
            </a:r>
            <a:r>
              <a:rPr lang="fi-FI" sz="1400">
                <a:latin typeface="Calibri Light"/>
                <a:ea typeface="Calibri Light"/>
                <a:cs typeface="Calibri Light"/>
              </a:rPr>
              <a:t>0. HJK Akatemia P20 sijoittui P20 SM-sarjassa hienosti kolmannelle sijalle. Lisäksi HJK Akatemian joukkueet kävivät kansainvälisissä turnauksissa ja hyvät turnausesitykset laajalla rintamalla kertovat HJK:n akatemiavalmentajien ja pelaajien laadukkaasta arkityöstä sekä siitä, että seuran päävalinnat pelaajakehitysohjelmassa ovat kansainvälisesti kilpailukykyiset. </a:t>
            </a:r>
            <a:endParaRPr lang="en-US">
              <a:latin typeface="Calibri" panose="020F0502020204030204"/>
              <a:ea typeface="Calibri" panose="020F0502020204030204"/>
              <a:cs typeface="Calibri" panose="020F0502020204030204"/>
            </a:endParaRPr>
          </a:p>
          <a:p>
            <a:endParaRPr lang="fi-FI" sz="1400">
              <a:latin typeface="Calibri Light"/>
              <a:ea typeface="Calibri Light"/>
              <a:cs typeface="Calibri Light"/>
            </a:endParaRPr>
          </a:p>
          <a:p>
            <a:r>
              <a:rPr lang="fi-FI" sz="1400">
                <a:effectLst/>
                <a:latin typeface="Calibri Light"/>
                <a:ea typeface="Calibri Light"/>
                <a:cs typeface="Calibri Light"/>
              </a:rPr>
              <a:t>HJK:n </a:t>
            </a:r>
            <a:r>
              <a:rPr lang="fi-FI" sz="1400">
                <a:latin typeface="Calibri Light"/>
                <a:ea typeface="Calibri Light"/>
                <a:cs typeface="Calibri Light"/>
              </a:rPr>
              <a:t>Naisten reservijoukkue (HJK N2) pelasi upean kauden </a:t>
            </a:r>
            <a:r>
              <a:rPr lang="fi-FI" sz="1400">
                <a:effectLst/>
                <a:latin typeface="Calibri Light"/>
                <a:ea typeface="Calibri Light"/>
                <a:cs typeface="Calibri Light"/>
              </a:rPr>
              <a:t>ja </a:t>
            </a:r>
            <a:r>
              <a:rPr lang="fi-FI" sz="1400">
                <a:latin typeface="Calibri Light"/>
                <a:ea typeface="Calibri Light"/>
                <a:cs typeface="Calibri Light"/>
              </a:rPr>
              <a:t>nousi kaudelle 2024 Naisten Ykköseen, jossa kauden aikana pelasi paljon HJK Akatemia T18 joukkueen pelaajia. Naisten reservijoukkueen nousun myötä HJK:n </a:t>
            </a:r>
            <a:r>
              <a:rPr lang="fi-FI" sz="1400">
                <a:effectLst/>
                <a:latin typeface="Calibri Light"/>
                <a:ea typeface="Calibri Light"/>
                <a:cs typeface="Calibri Light"/>
              </a:rPr>
              <a:t>tyttöjen </a:t>
            </a:r>
            <a:r>
              <a:rPr lang="fi-FI" sz="1400">
                <a:latin typeface="Calibri Light"/>
                <a:ea typeface="Calibri Light"/>
                <a:cs typeface="Calibri Light"/>
              </a:rPr>
              <a:t>ja naisten joukkue- ja pelaajapolku kaudelle 2024 on rakenteeltaan samanlainen kuin pojissa ja miehissä</a:t>
            </a:r>
            <a:r>
              <a:rPr lang="fi-FI" sz="1400">
                <a:effectLst/>
                <a:latin typeface="Calibri Light"/>
                <a:ea typeface="Calibri Light"/>
                <a:cs typeface="Calibri Light"/>
              </a:rPr>
              <a:t>. Miesten Kakkosessa pelannut Klubi 04 </a:t>
            </a:r>
            <a:r>
              <a:rPr lang="fi-FI" sz="1400">
                <a:latin typeface="Calibri Light"/>
                <a:ea typeface="Calibri Light"/>
                <a:cs typeface="Calibri Light"/>
              </a:rPr>
              <a:t>(</a:t>
            </a:r>
            <a:r>
              <a:rPr lang="fi-FI" sz="1400">
                <a:effectLst/>
                <a:latin typeface="Calibri Light"/>
                <a:ea typeface="Calibri Light"/>
                <a:cs typeface="Calibri Light"/>
              </a:rPr>
              <a:t>taloudellisesti ja hallinnollisesti HJK Oy:n alaisuudessa</a:t>
            </a:r>
            <a:r>
              <a:rPr lang="fi-FI" sz="1400">
                <a:latin typeface="Calibri Light"/>
                <a:ea typeface="Calibri Light"/>
                <a:cs typeface="Calibri Light"/>
              </a:rPr>
              <a:t>) eteni sarjassa miesten Ykkösen karsintoihin ja pääsi kaudelle 2024 alkavalle kolmanneksi korkeimmalle sarjatasolle Miesten Ykköseen</a:t>
            </a:r>
            <a:r>
              <a:rPr lang="fi-FI" sz="1400">
                <a:effectLst/>
                <a:latin typeface="Calibri Light"/>
                <a:ea typeface="Calibri Light"/>
                <a:cs typeface="Calibri Light"/>
              </a:rPr>
              <a:t>. </a:t>
            </a:r>
            <a:r>
              <a:rPr lang="fi-FI" sz="1400">
                <a:latin typeface="Calibri Light"/>
                <a:ea typeface="Calibri Light"/>
                <a:cs typeface="Calibri Light"/>
              </a:rPr>
              <a:t>Kauden 2022 P17 SM-sarjan voiton ansiosta </a:t>
            </a:r>
            <a:r>
              <a:rPr lang="fi-FI" sz="1400">
                <a:effectLst/>
                <a:latin typeface="Calibri Light"/>
                <a:ea typeface="Calibri Light"/>
                <a:cs typeface="Calibri Light"/>
              </a:rPr>
              <a:t>HJK </a:t>
            </a:r>
            <a:r>
              <a:rPr lang="fi-FI" sz="1400">
                <a:latin typeface="Calibri Light"/>
                <a:ea typeface="Calibri Light"/>
                <a:cs typeface="Calibri Light"/>
              </a:rPr>
              <a:t>pelasi kaudella 2023 kansainvälistä U19 UEFA </a:t>
            </a:r>
            <a:r>
              <a:rPr lang="fi-FI" sz="1400" err="1">
                <a:latin typeface="Calibri Light"/>
                <a:ea typeface="Calibri Light"/>
                <a:cs typeface="Calibri Light"/>
              </a:rPr>
              <a:t>Youth</a:t>
            </a:r>
            <a:r>
              <a:rPr lang="fi-FI" sz="1400">
                <a:latin typeface="Calibri Light"/>
                <a:ea typeface="Calibri Light"/>
                <a:cs typeface="Calibri Light"/>
              </a:rPr>
              <a:t> -liigaa</a:t>
            </a:r>
            <a:r>
              <a:rPr lang="fi-FI" sz="1400">
                <a:effectLst/>
                <a:latin typeface="Calibri Light"/>
                <a:ea typeface="Calibri Light"/>
                <a:cs typeface="Calibri Light"/>
              </a:rPr>
              <a:t>, </a:t>
            </a:r>
            <a:r>
              <a:rPr lang="fi-FI" sz="1400">
                <a:latin typeface="Calibri Light"/>
                <a:ea typeface="Calibri Light"/>
                <a:cs typeface="Calibri Light"/>
              </a:rPr>
              <a:t>johon joukkue muodostettiin Klubi 04:n </a:t>
            </a:r>
            <a:r>
              <a:rPr lang="fi-FI" sz="1400">
                <a:effectLst/>
                <a:latin typeface="Calibri Light"/>
                <a:ea typeface="Calibri Light"/>
                <a:cs typeface="Calibri Light"/>
              </a:rPr>
              <a:t>ja HJK </a:t>
            </a:r>
            <a:r>
              <a:rPr lang="fi-FI" sz="1400">
                <a:latin typeface="Calibri Light"/>
                <a:ea typeface="Calibri Light"/>
                <a:cs typeface="Calibri Light"/>
              </a:rPr>
              <a:t>Akatemia </a:t>
            </a:r>
            <a:r>
              <a:rPr lang="fi-FI" sz="1400">
                <a:effectLst/>
                <a:latin typeface="Calibri Light"/>
                <a:ea typeface="Calibri Light"/>
                <a:cs typeface="Calibri Light"/>
              </a:rPr>
              <a:t>P17</a:t>
            </a:r>
            <a:r>
              <a:rPr lang="fi-FI" sz="1400">
                <a:latin typeface="Calibri Light"/>
                <a:ea typeface="Calibri Light"/>
                <a:cs typeface="Calibri Light"/>
              </a:rPr>
              <a:t>:n</a:t>
            </a:r>
            <a:r>
              <a:rPr lang="fi-FI" sz="1400">
                <a:effectLst/>
                <a:latin typeface="Calibri Light"/>
                <a:ea typeface="Calibri Light"/>
                <a:cs typeface="Calibri Light"/>
              </a:rPr>
              <a:t> </a:t>
            </a:r>
            <a:r>
              <a:rPr lang="fi-FI" sz="1400">
                <a:latin typeface="Calibri Light"/>
                <a:ea typeface="Calibri Light"/>
                <a:cs typeface="Calibri Light"/>
              </a:rPr>
              <a:t>pelaajistosta</a:t>
            </a:r>
            <a:r>
              <a:rPr lang="fi-FI" sz="1400">
                <a:effectLst/>
                <a:latin typeface="Calibri Light"/>
                <a:ea typeface="Calibri Light"/>
                <a:cs typeface="Calibri Light"/>
              </a:rPr>
              <a:t>. HJK:n </a:t>
            </a:r>
            <a:r>
              <a:rPr lang="fi-FI" sz="1400">
                <a:latin typeface="Calibri Light"/>
                <a:ea typeface="Calibri Light"/>
                <a:cs typeface="Calibri Light"/>
              </a:rPr>
              <a:t>joukkue eteni ensimmäisenä suomalaisena joukkueena seuraavalle kierrokselle kukistettuaan ruotsalaisen Malmö IF:n yhteismaalein 6</a:t>
            </a:r>
            <a:r>
              <a:rPr lang="fi-FI" sz="1400">
                <a:ea typeface="+mn-lt"/>
                <a:cs typeface="+mn-lt"/>
              </a:rPr>
              <a:t>–</a:t>
            </a:r>
            <a:r>
              <a:rPr lang="fi-FI" sz="1400">
                <a:latin typeface="Calibri Light"/>
                <a:ea typeface="Calibri Light"/>
                <a:cs typeface="Calibri Light"/>
              </a:rPr>
              <a:t>2 mutta taipui toisella kierroksella ranskalaiselle </a:t>
            </a:r>
            <a:r>
              <a:rPr lang="fi-FI" sz="1400" err="1">
                <a:latin typeface="Calibri Light"/>
                <a:ea typeface="Calibri Light"/>
                <a:cs typeface="Calibri Light"/>
              </a:rPr>
              <a:t>Nantes'lle</a:t>
            </a:r>
            <a:r>
              <a:rPr lang="fi-FI" sz="1400">
                <a:latin typeface="Calibri Light"/>
                <a:ea typeface="Calibri Light"/>
                <a:cs typeface="Calibri Light"/>
              </a:rPr>
              <a:t> yhteismaalein 1</a:t>
            </a:r>
            <a:r>
              <a:rPr lang="fi-FI" sz="1400">
                <a:ea typeface="+mn-lt"/>
                <a:cs typeface="+mn-lt"/>
              </a:rPr>
              <a:t>–</a:t>
            </a:r>
            <a:r>
              <a:rPr lang="fi-FI" sz="1400">
                <a:latin typeface="Calibri Light"/>
                <a:ea typeface="Calibri Light"/>
                <a:cs typeface="Calibri Light"/>
              </a:rPr>
              <a:t>2</a:t>
            </a:r>
            <a:r>
              <a:rPr lang="fi-FI" sz="1400">
                <a:effectLst/>
                <a:latin typeface="Calibri Light"/>
                <a:ea typeface="Calibri Light"/>
                <a:cs typeface="Calibri Light"/>
              </a:rPr>
              <a:t>.</a:t>
            </a:r>
            <a:r>
              <a:rPr lang="fi-FI" sz="1400">
                <a:latin typeface="Calibri Light"/>
                <a:ea typeface="Calibri Light"/>
                <a:cs typeface="Calibri Light"/>
              </a:rPr>
              <a:t> </a:t>
            </a:r>
          </a:p>
          <a:p>
            <a:endParaRPr lang="fi-FI" sz="1400">
              <a:latin typeface="Calibri Light"/>
              <a:ea typeface="Calibri Light"/>
              <a:cs typeface="Calibri Light"/>
            </a:endParaRPr>
          </a:p>
          <a:p>
            <a:r>
              <a:rPr lang="fi-FI" sz="1400">
                <a:effectLst/>
                <a:latin typeface="Calibri Light"/>
                <a:ea typeface="Calibri Light"/>
                <a:cs typeface="Calibri Light"/>
              </a:rPr>
              <a:t>HJK </a:t>
            </a:r>
            <a:r>
              <a:rPr lang="fi-FI" sz="1400">
                <a:latin typeface="Calibri Light"/>
                <a:ea typeface="Calibri Light"/>
                <a:cs typeface="Calibri Light"/>
              </a:rPr>
              <a:t>Akatemialla oli todella onnistunut pelaajakehitys – jopa 72 pelaajaa pelasi U15-U19 nuorten maajoukkueissa maaotteluja. Nuorista pelaajista ulkomaille kesken kauden </a:t>
            </a:r>
            <a:r>
              <a:rPr lang="fi-FI" sz="1400">
                <a:effectLst/>
                <a:latin typeface="Calibri Light"/>
                <a:ea typeface="Calibri Light"/>
                <a:cs typeface="Calibri Light"/>
              </a:rPr>
              <a:t>siirtyi </a:t>
            </a:r>
            <a:r>
              <a:rPr lang="fi-FI" sz="1400">
                <a:latin typeface="Calibri Light"/>
                <a:ea typeface="Calibri Light"/>
                <a:cs typeface="Calibri Light"/>
              </a:rPr>
              <a:t>mm</a:t>
            </a:r>
            <a:r>
              <a:rPr lang="fi-FI" sz="1400">
                <a:effectLst/>
                <a:latin typeface="Calibri Light"/>
                <a:ea typeface="Calibri Light"/>
                <a:cs typeface="Calibri Light"/>
              </a:rPr>
              <a:t>. </a:t>
            </a:r>
            <a:r>
              <a:rPr lang="fi-FI" sz="1400">
                <a:latin typeface="Calibri Light"/>
                <a:ea typeface="Calibri Light"/>
                <a:cs typeface="Calibri Light"/>
              </a:rPr>
              <a:t>Martin </a:t>
            </a:r>
            <a:r>
              <a:rPr lang="fi-FI" sz="1400" err="1">
                <a:latin typeface="Calibri Light"/>
                <a:ea typeface="Calibri Light"/>
                <a:cs typeface="Calibri Light"/>
              </a:rPr>
              <a:t>Kirilov</a:t>
            </a:r>
            <a:r>
              <a:rPr lang="fi-FI" sz="1400">
                <a:latin typeface="Calibri Light"/>
                <a:ea typeface="Calibri Light"/>
                <a:cs typeface="Calibri Light"/>
              </a:rPr>
              <a:t>  -07 </a:t>
            </a:r>
            <a:r>
              <a:rPr lang="fi-FI" sz="1400">
                <a:effectLst/>
                <a:latin typeface="Calibri Light"/>
                <a:ea typeface="Calibri Light"/>
                <a:cs typeface="Calibri Light"/>
              </a:rPr>
              <a:t>(</a:t>
            </a:r>
            <a:r>
              <a:rPr lang="fi-FI" sz="1400">
                <a:latin typeface="Calibri Light"/>
                <a:ea typeface="Calibri Light"/>
                <a:cs typeface="Calibri Light"/>
              </a:rPr>
              <a:t>Torino FC</a:t>
            </a:r>
            <a:r>
              <a:rPr lang="fi-FI" sz="1400">
                <a:effectLst/>
                <a:latin typeface="Calibri Light"/>
                <a:ea typeface="Calibri Light"/>
                <a:cs typeface="Calibri Light"/>
              </a:rPr>
              <a:t>) ja </a:t>
            </a:r>
            <a:r>
              <a:rPr lang="fi-FI" sz="1400">
                <a:latin typeface="Calibri Light"/>
                <a:ea typeface="Calibri Light"/>
                <a:cs typeface="Calibri Light"/>
              </a:rPr>
              <a:t>Axel Sandler -07 </a:t>
            </a:r>
            <a:r>
              <a:rPr lang="fi-FI" sz="1400">
                <a:effectLst/>
                <a:latin typeface="Calibri Light"/>
                <a:ea typeface="Calibri Light"/>
                <a:cs typeface="Calibri Light"/>
              </a:rPr>
              <a:t>(</a:t>
            </a:r>
            <a:r>
              <a:rPr lang="fi-FI" sz="1400">
                <a:latin typeface="Calibri Light"/>
                <a:ea typeface="Calibri Light"/>
                <a:cs typeface="Calibri Light"/>
              </a:rPr>
              <a:t>AC Milan), ja monet pelaajat kävivät ulkomaisissa seuroissa katsastuksissa</a:t>
            </a:r>
            <a:r>
              <a:rPr lang="fi-FI" sz="1400">
                <a:effectLst/>
                <a:latin typeface="Calibri Light"/>
                <a:ea typeface="Calibri Light"/>
                <a:cs typeface="Calibri Light"/>
              </a:rPr>
              <a:t>.</a:t>
            </a:r>
            <a:endParaRPr lang="en-GB">
              <a:latin typeface="Calibri" panose="020F0502020204030204"/>
              <a:ea typeface="Calibri" panose="020F0502020204030204"/>
              <a:cs typeface="Calibri" panose="020F0502020204030204"/>
            </a:endParaRPr>
          </a:p>
          <a:p>
            <a:r>
              <a:rPr lang="fi-FI" sz="1400">
                <a:latin typeface="Calibri Light"/>
                <a:ea typeface="Calibri Light"/>
                <a:cs typeface="Calibri Light"/>
              </a:rPr>
              <a:t>  </a:t>
            </a:r>
            <a:endParaRPr lang="en-GB">
              <a:ea typeface="Calibri"/>
              <a:cs typeface="Calibri"/>
            </a:endParaRPr>
          </a:p>
          <a:p>
            <a:r>
              <a:rPr lang="fi-FI" sz="1400">
                <a:latin typeface="Calibri Light"/>
                <a:ea typeface="Calibri Light"/>
                <a:cs typeface="Calibri Light"/>
              </a:rPr>
              <a:t>Seuraaviksi askeliksi Akatemiatoiminnan kehityskohteina on mahdollistaa suurempi ohjelmoitu ja ohjattu harjoitusmäärä joukkueille ja pelaajille sekä luoda entistä parempi yhteistyö </a:t>
            </a:r>
            <a:r>
              <a:rPr lang="fi-FI" sz="1400">
                <a:effectLst/>
                <a:latin typeface="Calibri Light"/>
                <a:ea typeface="Calibri Light"/>
                <a:cs typeface="Calibri Light"/>
              </a:rPr>
              <a:t>ja</a:t>
            </a:r>
            <a:r>
              <a:rPr lang="fi-FI" sz="1400">
                <a:latin typeface="Calibri Light"/>
                <a:ea typeface="Calibri Light"/>
                <a:cs typeface="Calibri Light"/>
              </a:rPr>
              <a:t> </a:t>
            </a:r>
            <a:r>
              <a:rPr lang="fi-FI" sz="1400">
                <a:effectLst/>
                <a:latin typeface="Calibri Light"/>
                <a:ea typeface="Calibri Light"/>
                <a:cs typeface="Calibri Light"/>
              </a:rPr>
              <a:t> -</a:t>
            </a:r>
            <a:r>
              <a:rPr lang="fi-FI" sz="1400">
                <a:latin typeface="Calibri Light"/>
                <a:ea typeface="Calibri Light"/>
                <a:cs typeface="Calibri Light"/>
              </a:rPr>
              <a:t>malli yläkouluvaiheessa olevien pelaajien </a:t>
            </a:r>
            <a:r>
              <a:rPr lang="fi-FI" sz="1400">
                <a:effectLst/>
                <a:latin typeface="Calibri Light"/>
                <a:ea typeface="Calibri Light"/>
                <a:cs typeface="Calibri Light"/>
              </a:rPr>
              <a:t>osalta </a:t>
            </a:r>
            <a:r>
              <a:rPr lang="fi-FI" sz="1400">
                <a:latin typeface="Calibri Light"/>
                <a:ea typeface="Calibri Light"/>
                <a:cs typeface="Calibri Light"/>
              </a:rPr>
              <a:t>kouluihin</a:t>
            </a:r>
            <a:r>
              <a:rPr lang="fi-FI" sz="1400">
                <a:effectLst/>
                <a:latin typeface="Calibri Light"/>
                <a:ea typeface="Calibri Light"/>
                <a:cs typeface="Calibri Light"/>
              </a:rPr>
              <a:t>, </a:t>
            </a:r>
            <a:r>
              <a:rPr lang="fi-FI" sz="1400">
                <a:latin typeface="Calibri Light"/>
                <a:ea typeface="Calibri Light"/>
                <a:cs typeface="Calibri Light"/>
              </a:rPr>
              <a:t>jotta riittävä harjoittelumäärä </a:t>
            </a:r>
            <a:r>
              <a:rPr lang="fi-FI" sz="1400">
                <a:effectLst/>
                <a:latin typeface="Calibri Light"/>
                <a:ea typeface="Calibri Light"/>
                <a:cs typeface="Calibri Light"/>
              </a:rPr>
              <a:t>on </a:t>
            </a:r>
            <a:r>
              <a:rPr lang="fi-FI" sz="1400">
                <a:latin typeface="Calibri Light"/>
                <a:ea typeface="Calibri Light"/>
                <a:cs typeface="Calibri Light"/>
              </a:rPr>
              <a:t>mahdollista ja se vastaa pelaajakehitystavoitteita</a:t>
            </a:r>
            <a:r>
              <a:rPr lang="fi-FI" sz="1400">
                <a:effectLst/>
                <a:latin typeface="Calibri Light"/>
                <a:ea typeface="Calibri Light"/>
                <a:cs typeface="Calibri Light"/>
              </a:rPr>
              <a:t>.</a:t>
            </a:r>
            <a:r>
              <a:rPr lang="fi-FI" sz="1400">
                <a:latin typeface="Calibri Light"/>
                <a:ea typeface="Calibri Light"/>
                <a:cs typeface="Calibri Light"/>
              </a:rPr>
              <a:t>  </a:t>
            </a:r>
            <a:endParaRPr lang="fi-FI"/>
          </a:p>
          <a:p>
            <a:endParaRPr lang="fi-FI" sz="1500">
              <a:effectLst/>
              <a:latin typeface="Calibri Light" panose="020F0302020204030204" pitchFamily="34" charset="0"/>
              <a:ea typeface="Calibri Light"/>
              <a:cs typeface="Calibri Light" panose="020F0302020204030204" pitchFamily="34" charset="0"/>
            </a:endParaRPr>
          </a:p>
        </p:txBody>
      </p:sp>
      <p:sp>
        <p:nvSpPr>
          <p:cNvPr id="5" name="Otsikko 1">
            <a:extLst>
              <a:ext uri="{FF2B5EF4-FFF2-40B4-BE49-F238E27FC236}">
                <a16:creationId xmlns:a16="http://schemas.microsoft.com/office/drawing/2014/main" id="{86D042DD-6D4D-3715-9D64-D25AAC3FA0A1}"/>
              </a:ext>
            </a:extLst>
          </p:cNvPr>
          <p:cNvSpPr txBox="1">
            <a:spLocks/>
          </p:cNvSpPr>
          <p:nvPr/>
        </p:nvSpPr>
        <p:spPr>
          <a:xfrm>
            <a:off x="402801" y="336207"/>
            <a:ext cx="6885561" cy="1325563"/>
          </a:xfrm>
          <a:prstGeom prst="rect">
            <a:avLst/>
          </a:prstGeom>
        </p:spPr>
        <p:txBody>
          <a:bodyPr vert="horz" lIns="91440" tIns="45720" rIns="91440" bIns="45720" rtlCol="0" anchor="ctr">
            <a:norm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l"/>
            <a:r>
              <a:rPr lang="fi-FI"/>
              <a:t>HJK Akatemia</a:t>
            </a:r>
            <a:endParaRPr lang="en-GB"/>
          </a:p>
        </p:txBody>
      </p:sp>
      <p:sp>
        <p:nvSpPr>
          <p:cNvPr id="21" name="Otsikko 1">
            <a:extLst>
              <a:ext uri="{FF2B5EF4-FFF2-40B4-BE49-F238E27FC236}">
                <a16:creationId xmlns:a16="http://schemas.microsoft.com/office/drawing/2014/main" id="{30FEC2A5-9069-12DF-3205-01C92D422DF8}"/>
              </a:ext>
            </a:extLst>
          </p:cNvPr>
          <p:cNvSpPr>
            <a:spLocks noGrp="1"/>
          </p:cNvSpPr>
          <p:nvPr>
            <p:ph type="title"/>
          </p:nvPr>
        </p:nvSpPr>
        <p:spPr>
          <a:xfrm>
            <a:off x="7895511" y="1846946"/>
            <a:ext cx="1779437" cy="415824"/>
          </a:xfrm>
        </p:spPr>
        <p:txBody>
          <a:bodyPr>
            <a:noAutofit/>
          </a:bodyPr>
          <a:lstStyle/>
          <a:p>
            <a:pPr algn="r"/>
            <a:r>
              <a:rPr lang="fi-FI">
                <a:solidFill>
                  <a:srgbClr val="002060"/>
                </a:solidFill>
                <a:latin typeface="Montserrat ExtraBold"/>
              </a:rPr>
              <a:t>5 </a:t>
            </a:r>
            <a:br>
              <a:rPr lang="fi-FI" sz="1800"/>
            </a:br>
            <a:br>
              <a:rPr lang="fi-FI" sz="1800"/>
            </a:br>
            <a:endParaRPr lang="en-GB" sz="1800">
              <a:solidFill>
                <a:srgbClr val="002060"/>
              </a:solidFill>
            </a:endParaRPr>
          </a:p>
        </p:txBody>
      </p:sp>
      <p:sp>
        <p:nvSpPr>
          <p:cNvPr id="23" name="Tekstiruutu 10">
            <a:extLst>
              <a:ext uri="{FF2B5EF4-FFF2-40B4-BE49-F238E27FC236}">
                <a16:creationId xmlns:a16="http://schemas.microsoft.com/office/drawing/2014/main" id="{C36DF6F8-66BC-7D55-74CF-FF7CDB0B82E9}"/>
              </a:ext>
            </a:extLst>
          </p:cNvPr>
          <p:cNvSpPr txBox="1"/>
          <p:nvPr/>
        </p:nvSpPr>
        <p:spPr>
          <a:xfrm>
            <a:off x="10148011" y="2611634"/>
            <a:ext cx="3004727" cy="861774"/>
          </a:xfrm>
          <a:prstGeom prst="rect">
            <a:avLst/>
          </a:prstGeom>
          <a:noFill/>
        </p:spPr>
        <p:txBody>
          <a:bodyPr wrap="square">
            <a:spAutoFit/>
          </a:bodyPr>
          <a:lstStyle/>
          <a:p>
            <a:r>
              <a:rPr lang="fi-FI" sz="1600" b="1">
                <a:solidFill>
                  <a:srgbClr val="002060"/>
                </a:solidFill>
                <a:latin typeface="Montserrat ExtraBold" pitchFamily="2" charset="77"/>
              </a:rPr>
              <a:t>nuorten </a:t>
            </a:r>
            <a:br>
              <a:rPr lang="fi-FI" sz="1600" b="1">
                <a:solidFill>
                  <a:srgbClr val="002060"/>
                </a:solidFill>
                <a:latin typeface="Montserrat ExtraBold" pitchFamily="2" charset="77"/>
              </a:rPr>
            </a:br>
            <a:r>
              <a:rPr lang="fi-FI" sz="1600" b="1">
                <a:solidFill>
                  <a:srgbClr val="002060"/>
                </a:solidFill>
                <a:latin typeface="Montserrat ExtraBold" pitchFamily="2" charset="77"/>
              </a:rPr>
              <a:t>maajoukkue-</a:t>
            </a:r>
          </a:p>
          <a:p>
            <a:r>
              <a:rPr lang="fi-FI" sz="1600" b="1">
                <a:solidFill>
                  <a:srgbClr val="002060"/>
                </a:solidFill>
                <a:latin typeface="Montserrat ExtraBold" pitchFamily="2" charset="77"/>
              </a:rPr>
              <a:t>pelaajaa</a:t>
            </a:r>
            <a:endParaRPr lang="en-GB" sz="1600" b="1">
              <a:solidFill>
                <a:srgbClr val="002060"/>
              </a:solidFill>
              <a:latin typeface="Montserrat ExtraBold" pitchFamily="2" charset="77"/>
            </a:endParaRPr>
          </a:p>
        </p:txBody>
      </p:sp>
      <p:sp>
        <p:nvSpPr>
          <p:cNvPr id="25" name="Tekstiruutu 12">
            <a:extLst>
              <a:ext uri="{FF2B5EF4-FFF2-40B4-BE49-F238E27FC236}">
                <a16:creationId xmlns:a16="http://schemas.microsoft.com/office/drawing/2014/main" id="{62B194AA-28A5-62EA-2E81-E3F5ABC4D5A2}"/>
              </a:ext>
            </a:extLst>
          </p:cNvPr>
          <p:cNvSpPr txBox="1"/>
          <p:nvPr/>
        </p:nvSpPr>
        <p:spPr>
          <a:xfrm>
            <a:off x="8977490" y="3686762"/>
            <a:ext cx="2748331" cy="2492990"/>
          </a:xfrm>
          <a:prstGeom prst="rect">
            <a:avLst/>
          </a:prstGeom>
          <a:noFill/>
        </p:spPr>
        <p:txBody>
          <a:bodyPr wrap="square" lIns="91440" tIns="45720" rIns="91440" bIns="45720" anchor="t">
            <a:spAutoFit/>
          </a:bodyPr>
          <a:lstStyle/>
          <a:p>
            <a:r>
              <a:rPr lang="fi-FI" sz="4000" b="1">
                <a:solidFill>
                  <a:srgbClr val="002060"/>
                </a:solidFill>
                <a:latin typeface="Montserrat ExtraBold"/>
              </a:rPr>
              <a:t>92 | 79% </a:t>
            </a:r>
            <a:endParaRPr lang="fi-FI" sz="4000" b="1">
              <a:solidFill>
                <a:srgbClr val="002060"/>
              </a:solidFill>
              <a:latin typeface="Montserrat ExtraBold" pitchFamily="2" charset="77"/>
            </a:endParaRPr>
          </a:p>
          <a:p>
            <a:r>
              <a:rPr lang="fi-FI" sz="1600">
                <a:solidFill>
                  <a:srgbClr val="002060"/>
                </a:solidFill>
                <a:latin typeface="Montserrat Medium"/>
              </a:rPr>
              <a:t>(pojat | tytöt)</a:t>
            </a:r>
            <a:br>
              <a:rPr lang="fi-FI" sz="1600">
                <a:latin typeface="Montserrat Medium" panose="00000600000000000000" pitchFamily="50" charset="0"/>
              </a:rPr>
            </a:br>
            <a:br>
              <a:rPr lang="fi-FI" sz="1600">
                <a:latin typeface="Montserrat Medium" panose="00000600000000000000" pitchFamily="50" charset="0"/>
              </a:rPr>
            </a:br>
            <a:r>
              <a:rPr lang="fi-FI" sz="1600" b="1">
                <a:solidFill>
                  <a:srgbClr val="002060"/>
                </a:solidFill>
                <a:latin typeface="Montserrat ExtraBold"/>
              </a:rPr>
              <a:t>aloittavan akatemian </a:t>
            </a:r>
            <a:endParaRPr lang="fi-FI" sz="1600" b="1">
              <a:solidFill>
                <a:srgbClr val="002060"/>
              </a:solidFill>
              <a:latin typeface="Montserrat ExtraBold" pitchFamily="2" charset="77"/>
            </a:endParaRPr>
          </a:p>
          <a:p>
            <a:r>
              <a:rPr lang="fi-FI" sz="1600" b="1">
                <a:solidFill>
                  <a:srgbClr val="002060"/>
                </a:solidFill>
                <a:latin typeface="Montserrat ExtraBold"/>
              </a:rPr>
              <a:t>ikäluokan omavaraisuusaste </a:t>
            </a:r>
            <a:endParaRPr lang="fi-FI" sz="1600" b="1">
              <a:solidFill>
                <a:srgbClr val="002060"/>
              </a:solidFill>
              <a:latin typeface="Montserrat ExtraBold" pitchFamily="2" charset="77"/>
            </a:endParaRPr>
          </a:p>
          <a:p>
            <a:br>
              <a:rPr lang="fi-FI" b="1">
                <a:latin typeface="Montserrat ExtraBold" pitchFamily="2" charset="77"/>
              </a:rPr>
            </a:br>
            <a:endParaRPr lang="en-GB" b="1">
              <a:solidFill>
                <a:srgbClr val="002060"/>
              </a:solidFill>
              <a:latin typeface="Montserrat ExtraBold" pitchFamily="2" charset="77"/>
            </a:endParaRPr>
          </a:p>
        </p:txBody>
      </p:sp>
      <p:sp>
        <p:nvSpPr>
          <p:cNvPr id="27" name="Nuoli: Nuolenkärki 13">
            <a:extLst>
              <a:ext uri="{FF2B5EF4-FFF2-40B4-BE49-F238E27FC236}">
                <a16:creationId xmlns:a16="http://schemas.microsoft.com/office/drawing/2014/main" id="{979645E4-E74E-D051-B640-D2192D6D0D5D}"/>
              </a:ext>
            </a:extLst>
          </p:cNvPr>
          <p:cNvSpPr/>
          <p:nvPr/>
        </p:nvSpPr>
        <p:spPr>
          <a:xfrm>
            <a:off x="8707440" y="3930962"/>
            <a:ext cx="193964" cy="249382"/>
          </a:xfrm>
          <a:prstGeom prst="chevron">
            <a:avLst/>
          </a:prstGeom>
          <a:solidFill>
            <a:srgbClr val="F0C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Otsikko 1">
            <a:extLst>
              <a:ext uri="{FF2B5EF4-FFF2-40B4-BE49-F238E27FC236}">
                <a16:creationId xmlns:a16="http://schemas.microsoft.com/office/drawing/2014/main" id="{89CE8E13-5EF7-638E-CC8B-58EA6681D766}"/>
              </a:ext>
            </a:extLst>
          </p:cNvPr>
          <p:cNvSpPr txBox="1">
            <a:spLocks/>
          </p:cNvSpPr>
          <p:nvPr/>
        </p:nvSpPr>
        <p:spPr>
          <a:xfrm>
            <a:off x="10148011" y="1334033"/>
            <a:ext cx="1779437" cy="1457353"/>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l"/>
            <a:r>
              <a:rPr lang="fi-FI" sz="1600">
                <a:solidFill>
                  <a:srgbClr val="002060"/>
                </a:solidFill>
                <a:latin typeface="Montserrat ExtraBold"/>
              </a:rPr>
              <a:t>Sarja-mestaruutta</a:t>
            </a:r>
            <a:br>
              <a:rPr lang="fi-FI" sz="1800"/>
            </a:br>
            <a:br>
              <a:rPr lang="fi-FI" sz="1800"/>
            </a:br>
            <a:endParaRPr lang="en-GB" sz="1800">
              <a:solidFill>
                <a:srgbClr val="002060"/>
              </a:solidFill>
            </a:endParaRPr>
          </a:p>
        </p:txBody>
      </p:sp>
      <p:sp>
        <p:nvSpPr>
          <p:cNvPr id="31" name="Otsikko 1">
            <a:extLst>
              <a:ext uri="{FF2B5EF4-FFF2-40B4-BE49-F238E27FC236}">
                <a16:creationId xmlns:a16="http://schemas.microsoft.com/office/drawing/2014/main" id="{20BFA630-A6C9-287F-3BBF-2101112E0597}"/>
              </a:ext>
            </a:extLst>
          </p:cNvPr>
          <p:cNvSpPr txBox="1">
            <a:spLocks/>
          </p:cNvSpPr>
          <p:nvPr/>
        </p:nvSpPr>
        <p:spPr>
          <a:xfrm>
            <a:off x="8247074" y="3129191"/>
            <a:ext cx="1779437" cy="415824"/>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r"/>
            <a:r>
              <a:rPr lang="fi-FI">
                <a:solidFill>
                  <a:srgbClr val="002060"/>
                </a:solidFill>
                <a:latin typeface="Montserrat ExtraBold"/>
              </a:rPr>
              <a:t>72 </a:t>
            </a:r>
            <a:br>
              <a:rPr lang="fi-FI" sz="1800"/>
            </a:br>
            <a:br>
              <a:rPr lang="fi-FI" sz="1800"/>
            </a:br>
            <a:endParaRPr lang="en-GB" sz="1800">
              <a:solidFill>
                <a:srgbClr val="002060"/>
              </a:solidFill>
            </a:endParaRPr>
          </a:p>
        </p:txBody>
      </p:sp>
      <p:sp>
        <p:nvSpPr>
          <p:cNvPr id="33" name="Nuoli: Nuolenkärki 14">
            <a:extLst>
              <a:ext uri="{FF2B5EF4-FFF2-40B4-BE49-F238E27FC236}">
                <a16:creationId xmlns:a16="http://schemas.microsoft.com/office/drawing/2014/main" id="{975EE112-BCC6-AB96-AC69-E868E04F10C3}"/>
              </a:ext>
            </a:extLst>
          </p:cNvPr>
          <p:cNvSpPr/>
          <p:nvPr/>
        </p:nvSpPr>
        <p:spPr>
          <a:xfrm>
            <a:off x="8705349" y="2887684"/>
            <a:ext cx="193964" cy="249382"/>
          </a:xfrm>
          <a:prstGeom prst="chevron">
            <a:avLst/>
          </a:prstGeom>
          <a:solidFill>
            <a:srgbClr val="F0C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5" name="Nuoli: Nuolenkärki 15">
            <a:extLst>
              <a:ext uri="{FF2B5EF4-FFF2-40B4-BE49-F238E27FC236}">
                <a16:creationId xmlns:a16="http://schemas.microsoft.com/office/drawing/2014/main" id="{43764638-6B7D-65A9-C43B-CFE0CDAB700D}"/>
              </a:ext>
            </a:extLst>
          </p:cNvPr>
          <p:cNvSpPr/>
          <p:nvPr/>
        </p:nvSpPr>
        <p:spPr>
          <a:xfrm>
            <a:off x="8714803" y="1722255"/>
            <a:ext cx="193964" cy="249382"/>
          </a:xfrm>
          <a:prstGeom prst="chevron">
            <a:avLst/>
          </a:prstGeom>
          <a:solidFill>
            <a:srgbClr val="F0C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034328444"/>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E79325-9777-64F8-AF99-B54E2495C676}"/>
              </a:ext>
            </a:extLst>
          </p:cNvPr>
          <p:cNvSpPr>
            <a:spLocks noGrp="1"/>
          </p:cNvSpPr>
          <p:nvPr>
            <p:ph type="title"/>
          </p:nvPr>
        </p:nvSpPr>
        <p:spPr>
          <a:xfrm>
            <a:off x="631626" y="114003"/>
            <a:ext cx="10515600" cy="1325563"/>
          </a:xfrm>
        </p:spPr>
        <p:txBody>
          <a:bodyPr/>
          <a:lstStyle/>
          <a:p>
            <a:pPr algn="l"/>
            <a:r>
              <a:rPr lang="fi-FI"/>
              <a:t>HJK Naiset</a:t>
            </a:r>
            <a:endParaRPr lang="en-GB"/>
          </a:p>
        </p:txBody>
      </p:sp>
      <p:sp>
        <p:nvSpPr>
          <p:cNvPr id="4" name="Otsikko 1">
            <a:extLst>
              <a:ext uri="{FF2B5EF4-FFF2-40B4-BE49-F238E27FC236}">
                <a16:creationId xmlns:a16="http://schemas.microsoft.com/office/drawing/2014/main" id="{685D1CFC-A965-10A5-25CE-8AED02EEF50C}"/>
              </a:ext>
            </a:extLst>
          </p:cNvPr>
          <p:cNvSpPr txBox="1">
            <a:spLocks/>
          </p:cNvSpPr>
          <p:nvPr/>
        </p:nvSpPr>
        <p:spPr>
          <a:xfrm>
            <a:off x="7765070" y="2877310"/>
            <a:ext cx="1779437" cy="415824"/>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r"/>
            <a:r>
              <a:rPr lang="fi-FI">
                <a:solidFill>
                  <a:srgbClr val="002060"/>
                </a:solidFill>
                <a:latin typeface="Montserrat ExtraBold"/>
              </a:rPr>
              <a:t>9</a:t>
            </a:r>
            <a:br>
              <a:rPr lang="fi-FI" sz="1800"/>
            </a:br>
            <a:br>
              <a:rPr lang="fi-FI" sz="1800"/>
            </a:br>
            <a:endParaRPr lang="en-GB" sz="1800">
              <a:solidFill>
                <a:srgbClr val="002060"/>
              </a:solidFill>
            </a:endParaRPr>
          </a:p>
        </p:txBody>
      </p:sp>
      <p:sp>
        <p:nvSpPr>
          <p:cNvPr id="5" name="Otsikko 1">
            <a:extLst>
              <a:ext uri="{FF2B5EF4-FFF2-40B4-BE49-F238E27FC236}">
                <a16:creationId xmlns:a16="http://schemas.microsoft.com/office/drawing/2014/main" id="{26889AA9-42B2-2805-F166-10683319E264}"/>
              </a:ext>
            </a:extLst>
          </p:cNvPr>
          <p:cNvSpPr txBox="1">
            <a:spLocks/>
          </p:cNvSpPr>
          <p:nvPr/>
        </p:nvSpPr>
        <p:spPr>
          <a:xfrm>
            <a:off x="9768689" y="2461097"/>
            <a:ext cx="2158759" cy="807767"/>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l"/>
            <a:r>
              <a:rPr lang="fi-FI" sz="1600">
                <a:solidFill>
                  <a:srgbClr val="002060"/>
                </a:solidFill>
              </a:rPr>
              <a:t>omaa kasvattia liigajoukkueessa</a:t>
            </a:r>
            <a:endParaRPr lang="en-GB" sz="1800">
              <a:solidFill>
                <a:srgbClr val="002060"/>
              </a:solidFill>
            </a:endParaRPr>
          </a:p>
        </p:txBody>
      </p:sp>
      <p:sp>
        <p:nvSpPr>
          <p:cNvPr id="6" name="Nuoli: Nuolenkärki 5">
            <a:extLst>
              <a:ext uri="{FF2B5EF4-FFF2-40B4-BE49-F238E27FC236}">
                <a16:creationId xmlns:a16="http://schemas.microsoft.com/office/drawing/2014/main" id="{8E53FEF4-4713-621C-24E4-3DBEABB72BEE}"/>
              </a:ext>
            </a:extLst>
          </p:cNvPr>
          <p:cNvSpPr/>
          <p:nvPr/>
        </p:nvSpPr>
        <p:spPr>
          <a:xfrm>
            <a:off x="8404775" y="2763752"/>
            <a:ext cx="193964" cy="249382"/>
          </a:xfrm>
          <a:prstGeom prst="chevron">
            <a:avLst/>
          </a:prstGeom>
          <a:solidFill>
            <a:srgbClr val="F0C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Otsikko 1">
            <a:extLst>
              <a:ext uri="{FF2B5EF4-FFF2-40B4-BE49-F238E27FC236}">
                <a16:creationId xmlns:a16="http://schemas.microsoft.com/office/drawing/2014/main" id="{BFB17075-7BBC-5049-4417-80285BEABDDE}"/>
              </a:ext>
            </a:extLst>
          </p:cNvPr>
          <p:cNvSpPr txBox="1">
            <a:spLocks/>
          </p:cNvSpPr>
          <p:nvPr/>
        </p:nvSpPr>
        <p:spPr>
          <a:xfrm>
            <a:off x="7815037" y="3798635"/>
            <a:ext cx="1779437" cy="415824"/>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r"/>
            <a:r>
              <a:rPr lang="fi-FI">
                <a:solidFill>
                  <a:srgbClr val="002060"/>
                </a:solidFill>
                <a:latin typeface="Montserrat ExtraBold"/>
              </a:rPr>
              <a:t>7 </a:t>
            </a:r>
            <a:br>
              <a:rPr lang="fi-FI" sz="1800"/>
            </a:br>
            <a:br>
              <a:rPr lang="fi-FI" sz="1800"/>
            </a:br>
            <a:endParaRPr lang="en-GB" sz="1800">
              <a:solidFill>
                <a:srgbClr val="002060"/>
              </a:solidFill>
            </a:endParaRPr>
          </a:p>
        </p:txBody>
      </p:sp>
      <p:sp>
        <p:nvSpPr>
          <p:cNvPr id="8" name="Otsikko 1">
            <a:extLst>
              <a:ext uri="{FF2B5EF4-FFF2-40B4-BE49-F238E27FC236}">
                <a16:creationId xmlns:a16="http://schemas.microsoft.com/office/drawing/2014/main" id="{616A0597-9FF0-2B1A-4118-17CF9CDA92AD}"/>
              </a:ext>
            </a:extLst>
          </p:cNvPr>
          <p:cNvSpPr txBox="1">
            <a:spLocks/>
          </p:cNvSpPr>
          <p:nvPr/>
        </p:nvSpPr>
        <p:spPr>
          <a:xfrm>
            <a:off x="9768689" y="3382422"/>
            <a:ext cx="2158759" cy="807767"/>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l"/>
            <a:r>
              <a:rPr lang="fi-FI" sz="1600">
                <a:solidFill>
                  <a:srgbClr val="002060"/>
                </a:solidFill>
              </a:rPr>
              <a:t>Kansallisen Liiga debyyttiä</a:t>
            </a:r>
            <a:endParaRPr lang="en-GB" sz="1800">
              <a:solidFill>
                <a:srgbClr val="002060"/>
              </a:solidFill>
            </a:endParaRPr>
          </a:p>
        </p:txBody>
      </p:sp>
      <p:sp>
        <p:nvSpPr>
          <p:cNvPr id="9" name="Nuoli: Nuolenkärki 8">
            <a:extLst>
              <a:ext uri="{FF2B5EF4-FFF2-40B4-BE49-F238E27FC236}">
                <a16:creationId xmlns:a16="http://schemas.microsoft.com/office/drawing/2014/main" id="{4E4011D7-C24C-A955-50F2-FCA7F96EF744}"/>
              </a:ext>
            </a:extLst>
          </p:cNvPr>
          <p:cNvSpPr/>
          <p:nvPr/>
        </p:nvSpPr>
        <p:spPr>
          <a:xfrm>
            <a:off x="8404775" y="3685077"/>
            <a:ext cx="193964" cy="249382"/>
          </a:xfrm>
          <a:prstGeom prst="chevron">
            <a:avLst/>
          </a:prstGeom>
          <a:solidFill>
            <a:srgbClr val="F0C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Otsikko 1">
            <a:extLst>
              <a:ext uri="{FF2B5EF4-FFF2-40B4-BE49-F238E27FC236}">
                <a16:creationId xmlns:a16="http://schemas.microsoft.com/office/drawing/2014/main" id="{1A90E1A2-C6E6-CB0B-5C9E-A0831D28DC08}"/>
              </a:ext>
            </a:extLst>
          </p:cNvPr>
          <p:cNvSpPr txBox="1">
            <a:spLocks/>
          </p:cNvSpPr>
          <p:nvPr/>
        </p:nvSpPr>
        <p:spPr>
          <a:xfrm>
            <a:off x="7815037" y="4788846"/>
            <a:ext cx="1779437" cy="415824"/>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r"/>
            <a:r>
              <a:rPr lang="fi-FI" sz="4000">
                <a:solidFill>
                  <a:srgbClr val="002060"/>
                </a:solidFill>
                <a:latin typeface="Montserrat ExtraBold"/>
              </a:rPr>
              <a:t>15</a:t>
            </a:r>
            <a:r>
              <a:rPr lang="fi-FI">
                <a:solidFill>
                  <a:srgbClr val="002060"/>
                </a:solidFill>
                <a:latin typeface="Montserrat ExtraBold"/>
              </a:rPr>
              <a:t> </a:t>
            </a:r>
            <a:br>
              <a:rPr lang="fi-FI" sz="1800"/>
            </a:br>
            <a:br>
              <a:rPr lang="fi-FI" sz="1800"/>
            </a:br>
            <a:endParaRPr lang="en-GB" sz="1800">
              <a:solidFill>
                <a:srgbClr val="002060"/>
              </a:solidFill>
            </a:endParaRPr>
          </a:p>
        </p:txBody>
      </p:sp>
      <p:sp>
        <p:nvSpPr>
          <p:cNvPr id="11" name="Otsikko 1">
            <a:extLst>
              <a:ext uri="{FF2B5EF4-FFF2-40B4-BE49-F238E27FC236}">
                <a16:creationId xmlns:a16="http://schemas.microsoft.com/office/drawing/2014/main" id="{C4CF9F35-1C47-7BDA-B5AE-9B83948C718B}"/>
              </a:ext>
            </a:extLst>
          </p:cNvPr>
          <p:cNvSpPr txBox="1">
            <a:spLocks/>
          </p:cNvSpPr>
          <p:nvPr/>
        </p:nvSpPr>
        <p:spPr>
          <a:xfrm>
            <a:off x="9768689" y="4372633"/>
            <a:ext cx="2158759" cy="807767"/>
          </a:xfrm>
          <a:prstGeom prst="rect">
            <a:avLst/>
          </a:prstGeom>
        </p:spPr>
        <p:txBody>
          <a:bodyPr vert="horz" lIns="91440" tIns="45720" rIns="91440" bIns="45720" rtlCol="0" anchor="ctr">
            <a:noAutofit/>
          </a:bodyPr>
          <a:lstStyle>
            <a:lvl1pPr algn="ctr" defTabSz="914406" rtl="0" eaLnBrk="1" latinLnBrk="0" hangingPunct="1">
              <a:lnSpc>
                <a:spcPct val="90000"/>
              </a:lnSpc>
              <a:spcBef>
                <a:spcPct val="0"/>
              </a:spcBef>
              <a:buNone/>
              <a:defRPr sz="4400" b="1" i="0" kern="1200">
                <a:solidFill>
                  <a:srgbClr val="0033A1"/>
                </a:solidFill>
                <a:latin typeface="Montserrat ExtraBold" pitchFamily="2" charset="77"/>
                <a:ea typeface="Montserrat ExtraBold" pitchFamily="2" charset="77"/>
                <a:cs typeface="Montserrat ExtraBold" pitchFamily="2" charset="77"/>
              </a:defRPr>
            </a:lvl1pPr>
          </a:lstStyle>
          <a:p>
            <a:pPr algn="l"/>
            <a:r>
              <a:rPr lang="fi-FI" sz="1600">
                <a:solidFill>
                  <a:srgbClr val="002060"/>
                </a:solidFill>
              </a:rPr>
              <a:t>pelaajaa maajoukkueissa</a:t>
            </a:r>
            <a:endParaRPr lang="en-GB" sz="1800">
              <a:solidFill>
                <a:srgbClr val="002060"/>
              </a:solidFill>
            </a:endParaRPr>
          </a:p>
        </p:txBody>
      </p:sp>
      <p:sp>
        <p:nvSpPr>
          <p:cNvPr id="12" name="Nuoli: Nuolenkärki 11">
            <a:extLst>
              <a:ext uri="{FF2B5EF4-FFF2-40B4-BE49-F238E27FC236}">
                <a16:creationId xmlns:a16="http://schemas.microsoft.com/office/drawing/2014/main" id="{F015FCB4-41CB-CC6B-3E71-A6F1583360BB}"/>
              </a:ext>
            </a:extLst>
          </p:cNvPr>
          <p:cNvSpPr/>
          <p:nvPr/>
        </p:nvSpPr>
        <p:spPr>
          <a:xfrm>
            <a:off x="8404775" y="4675288"/>
            <a:ext cx="193964" cy="249382"/>
          </a:xfrm>
          <a:prstGeom prst="chevron">
            <a:avLst/>
          </a:prstGeom>
          <a:solidFill>
            <a:srgbClr val="F0C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kstiruutu 14">
            <a:extLst>
              <a:ext uri="{FF2B5EF4-FFF2-40B4-BE49-F238E27FC236}">
                <a16:creationId xmlns:a16="http://schemas.microsoft.com/office/drawing/2014/main" id="{8524BCD4-7BE4-587B-DBD1-06169B518D3E}"/>
              </a:ext>
            </a:extLst>
          </p:cNvPr>
          <p:cNvSpPr txBox="1"/>
          <p:nvPr/>
        </p:nvSpPr>
        <p:spPr>
          <a:xfrm>
            <a:off x="631626" y="1334632"/>
            <a:ext cx="6777414" cy="5184561"/>
          </a:xfrm>
          <a:prstGeom prst="rect">
            <a:avLst/>
          </a:prstGeom>
          <a:noFill/>
        </p:spPr>
        <p:txBody>
          <a:bodyPr wrap="square" lIns="91440" tIns="45720" rIns="91440" bIns="45720" anchor="t">
            <a:spAutoFit/>
          </a:bodyPr>
          <a:lstStyle/>
          <a:p>
            <a:pPr>
              <a:lnSpc>
                <a:spcPct val="107000"/>
              </a:lnSpc>
              <a:spcAft>
                <a:spcPts val="800"/>
              </a:spcAft>
            </a:pPr>
            <a:r>
              <a:rPr lang="fi-FI" sz="1500">
                <a:latin typeface="Calibri Light"/>
                <a:cs typeface="Calibri Light"/>
              </a:rPr>
              <a:t>Naisten liigajoukkue pelasi kaudella 2023 päävalmentaja Arttu Heinosen johdolla. Kausi oli tuloksellisesti onnistunut. Joukkue sijoittui toiseksi sekä Kansallisessa Liigassa että Suomen Cupissa ja voitti mestaruuden Kansallisessa Cupissa.</a:t>
            </a:r>
            <a:endParaRPr lang="en-GB" sz="1500">
              <a:latin typeface="Calibri Light" panose="020F0302020204030204" pitchFamily="34" charset="0"/>
              <a:cs typeface="Calibri Light" panose="020F0302020204030204" pitchFamily="34" charset="0"/>
            </a:endParaRPr>
          </a:p>
          <a:p>
            <a:pPr>
              <a:lnSpc>
                <a:spcPct val="107000"/>
              </a:lnSpc>
              <a:spcAft>
                <a:spcPts val="800"/>
              </a:spcAft>
            </a:pPr>
            <a:r>
              <a:rPr lang="fi-FI" sz="1500">
                <a:latin typeface="Calibri Light"/>
                <a:ea typeface="Calibri Light"/>
                <a:cs typeface="Calibri Light"/>
              </a:rPr>
              <a:t>Joukkueessa pelasi kaudella 2023 yhdeksän pelaajaa, jotka ovat nousseet liigajoukkueeseen omasta T18 Akatemiasta. Eri maajoukkueiden mukana joukkueesta pelasi 15 pelaajaa. Pelaajapolku kansainvälisille kentille jatkui edelleen myös hyvällä tasolla, kun Joanna Tynnilä siirtyi Norjaan ja Lotta Lindström Englantiin. Molemmista siirroista HJK sai myös naisten jalkapallon tasolla merkittävän siirtokorvauksen.</a:t>
            </a:r>
          </a:p>
          <a:p>
            <a:pPr>
              <a:lnSpc>
                <a:spcPct val="107000"/>
              </a:lnSpc>
              <a:spcAft>
                <a:spcPts val="800"/>
              </a:spcAft>
            </a:pPr>
            <a:r>
              <a:rPr lang="fi-FI" sz="1500">
                <a:latin typeface="Calibri Light"/>
                <a:ea typeface="Calibri Light"/>
                <a:cs typeface="Calibri Light"/>
              </a:rPr>
              <a:t>Koko vuosi 2023 valmisteltiin naisten liigajoukkueen siirtymistä oman osakeyhtiön alle. Ei mikään tytäryhtiö Oy:n toiminta käynnistyi joulukuussa 2023. Oy:n taustalla on useampi merkittävä sijoittaja.</a:t>
            </a:r>
          </a:p>
          <a:p>
            <a:pPr>
              <a:lnSpc>
                <a:spcPct val="107000"/>
              </a:lnSpc>
              <a:spcAft>
                <a:spcPts val="800"/>
              </a:spcAft>
            </a:pPr>
            <a:r>
              <a:rPr lang="fi-FI" sz="1500">
                <a:latin typeface="Calibri Light"/>
                <a:ea typeface="Calibri Light"/>
                <a:cs typeface="Calibri Light"/>
              </a:rPr>
              <a:t>Toinen merkittävä asia oli HJK/N2-joukkueen nousu naisten Ykköseen. Jatkossa tämä tukee entistä paremmin HJK:n tyttöjen ja naisten pelaajapolkua.</a:t>
            </a:r>
          </a:p>
          <a:p>
            <a:pPr>
              <a:lnSpc>
                <a:spcPct val="107000"/>
              </a:lnSpc>
              <a:spcAft>
                <a:spcPts val="800"/>
              </a:spcAft>
            </a:pPr>
            <a:r>
              <a:rPr lang="fi-FI" sz="1500">
                <a:latin typeface="Calibri Light"/>
                <a:ea typeface="Calibri Light"/>
                <a:cs typeface="Calibri Light"/>
              </a:rPr>
              <a:t>HJK osallistui kauden aikana Palloliiton Tulevaisuuden Tähdet  -ohjelmaan, jossa edustusjoukkueen pelaajat vierailivat alueen tyttöjoukkueiden harjoituksissa ja vastaavasti juniorijoukkueiden pelaajia kutsuttiin aktiivisesti ottelutapahtumiin. Ohjelman vaikutus oli kokonaisuudessaan positiivinen sekä juniori- että liigajoukkueille. HJK:n kotiotteluissa kävi keskimäärin hieman yli 500 katsojaa, mikä oli Kansallisen Liigan suurin lukema.</a:t>
            </a:r>
          </a:p>
        </p:txBody>
      </p:sp>
    </p:spTree>
    <p:extLst>
      <p:ext uri="{BB962C8B-B14F-4D97-AF65-F5344CB8AC3E}">
        <p14:creationId xmlns:p14="http://schemas.microsoft.com/office/powerpoint/2010/main" val="2842791574"/>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9C95BDB-5DFF-D8B3-F4E7-E0EAE596291D}"/>
              </a:ext>
            </a:extLst>
          </p:cNvPr>
          <p:cNvSpPr>
            <a:spLocks noGrp="1"/>
          </p:cNvSpPr>
          <p:nvPr>
            <p:ph type="title"/>
          </p:nvPr>
        </p:nvSpPr>
        <p:spPr/>
        <p:txBody>
          <a:bodyPr/>
          <a:lstStyle/>
          <a:p>
            <a:r>
              <a:rPr lang="fi-FI"/>
              <a:t>Palvelut</a:t>
            </a:r>
            <a:endParaRPr lang="en-GB"/>
          </a:p>
        </p:txBody>
      </p:sp>
    </p:spTree>
    <p:extLst>
      <p:ext uri="{BB962C8B-B14F-4D97-AF65-F5344CB8AC3E}">
        <p14:creationId xmlns:p14="http://schemas.microsoft.com/office/powerpoint/2010/main" val="2047025381"/>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JK-Powerpoint-2022" id="{E565A3CB-AFE3-3746-AFB8-CDA5297E5898}" vid="{566C6108-CE8B-564F-8676-CD16C10BE60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56bed4f-ef9e-4137-b089-0b69c2ab984c">
      <Terms xmlns="http://schemas.microsoft.com/office/infopath/2007/PartnerControls"/>
    </lcf76f155ced4ddcb4097134ff3c332f>
    <TaxCatchAll xmlns="bbc1f823-0cfc-45ff-b0d7-7d6bab41bff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F87ED447D948342AB41A30F6784ADAD" ma:contentTypeVersion="15" ma:contentTypeDescription="Create a new document." ma:contentTypeScope="" ma:versionID="e69d32fddccede9fb16d7ef2feee1616">
  <xsd:schema xmlns:xsd="http://www.w3.org/2001/XMLSchema" xmlns:xs="http://www.w3.org/2001/XMLSchema" xmlns:p="http://schemas.microsoft.com/office/2006/metadata/properties" xmlns:ns2="bbc1f823-0cfc-45ff-b0d7-7d6bab41bffd" xmlns:ns3="356bed4f-ef9e-4137-b089-0b69c2ab984c" targetNamespace="http://schemas.microsoft.com/office/2006/metadata/properties" ma:root="true" ma:fieldsID="cebadf295b07480c05192e1398e0a991" ns2:_="" ns3:_="">
    <xsd:import namespace="bbc1f823-0cfc-45ff-b0d7-7d6bab41bffd"/>
    <xsd:import namespace="356bed4f-ef9e-4137-b089-0b69c2ab984c"/>
    <xsd:element name="properties">
      <xsd:complexType>
        <xsd:sequence>
          <xsd:element name="documentManagement">
            <xsd:complexType>
              <xsd:all>
                <xsd:element ref="ns2:SharedWithUsers" minOccurs="0"/>
                <xsd:element ref="ns2:SharedWithDetails" minOccurs="0"/>
                <xsd:element ref="ns3:lcf76f155ced4ddcb4097134ff3c332f" minOccurs="0"/>
                <xsd:element ref="ns2:TaxCatchAll" minOccurs="0"/>
                <xsd:element ref="ns3:MediaServiceMetadata" minOccurs="0"/>
                <xsd:element ref="ns3:MediaServiceFastMetadata"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c1f823-0cfc-45ff-b0d7-7d6bab41bff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1bd5275d-66ed-48ce-a053-b61879a89285}" ma:internalName="TaxCatchAll" ma:showField="CatchAllData" ma:web="bbc1f823-0cfc-45ff-b0d7-7d6bab41bff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56bed4f-ef9e-4137-b089-0b69c2ab984c" elementFormDefault="qualified">
    <xsd:import namespace="http://schemas.microsoft.com/office/2006/documentManagement/types"/>
    <xsd:import namespace="http://schemas.microsoft.com/office/infopath/2007/PartnerControls"/>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d8d9961-410b-417c-8b9f-76ddd3974e4b" ma:termSetId="09814cd3-568e-fe90-9814-8d621ff8fb84" ma:anchorId="fba54fb3-c3e1-fe81-a776-ca4b69148c4d" ma:open="true" ma:isKeyword="false">
      <xsd:complexType>
        <xsd:sequence>
          <xsd:element ref="pc:Terms" minOccurs="0" maxOccurs="1"/>
        </xsd:sequence>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D4EA2A-C428-4E8C-9886-5A6824E8C5B4}">
  <ds:schemaRefs>
    <ds:schemaRef ds:uri="http://schemas.microsoft.com/sharepoint/v3/contenttype/forms"/>
  </ds:schemaRefs>
</ds:datastoreItem>
</file>

<file path=customXml/itemProps2.xml><?xml version="1.0" encoding="utf-8"?>
<ds:datastoreItem xmlns:ds="http://schemas.openxmlformats.org/officeDocument/2006/customXml" ds:itemID="{F3A15263-8902-4F04-A177-A7ABFEA052B8}">
  <ds:schemaRefs>
    <ds:schemaRef ds:uri="356bed4f-ef9e-4137-b089-0b69c2ab984c"/>
    <ds:schemaRef ds:uri="bbc1f823-0cfc-45ff-b0d7-7d6bab41bff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5094D69-A31B-41DE-9AFB-96FB1BD11AD6}">
  <ds:schemaRefs>
    <ds:schemaRef ds:uri="356bed4f-ef9e-4137-b089-0b69c2ab984c"/>
    <ds:schemaRef ds:uri="bbc1f823-0cfc-45ff-b0d7-7d6bab41bff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HJK-Powerpoint-2022</Template>
  <Application>Microsoft Office PowerPoint</Application>
  <PresentationFormat>Widescreen</PresentationFormat>
  <Slides>18</Slides>
  <Notes>1</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Office-teema</vt:lpstr>
      <vt:lpstr>TOIMINTA- KATSAUS  HJK RY | 2023 </vt:lpstr>
      <vt:lpstr>SISÄLLYS</vt:lpstr>
      <vt:lpstr>PowerPoint Presentation</vt:lpstr>
      <vt:lpstr>Strategian painopisteet</vt:lpstr>
      <vt:lpstr>Joukkuetoiminta</vt:lpstr>
      <vt:lpstr>n. 280  </vt:lpstr>
      <vt:lpstr>5   </vt:lpstr>
      <vt:lpstr>HJK Naiset</vt:lpstr>
      <vt:lpstr>Palvelut</vt:lpstr>
      <vt:lpstr>Iltapäivätoiminta</vt:lpstr>
      <vt:lpstr>Futiskoulut</vt:lpstr>
      <vt:lpstr>Leiritoiminta</vt:lpstr>
      <vt:lpstr>Olosuhteet</vt:lpstr>
      <vt:lpstr>Hallinto</vt:lpstr>
      <vt:lpstr>PowerPoint Presentation</vt:lpstr>
      <vt:lpstr>Talous</vt:lpstr>
      <vt:lpstr>Henkilöstö</vt:lpstr>
      <vt:lpstr>Valmentajakoulutus ja toimihenkilöt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Heli Annala</dc:creator>
  <cp:revision>2</cp:revision>
  <dcterms:created xsi:type="dcterms:W3CDTF">2022-09-09T10:04:02Z</dcterms:created>
  <dcterms:modified xsi:type="dcterms:W3CDTF">2024-04-17T10:33:08Z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0x0101006F87ED447D948342AB41A30F6784ADAD</vt:lpwstr>
  </property>
</Properties>
</file>